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8" r:id="rId5"/>
    <p:sldMasterId id="2147483683" r:id="rId6"/>
    <p:sldMasterId id="2147483692" r:id="rId7"/>
    <p:sldMasterId id="2147483699" r:id="rId8"/>
    <p:sldMasterId id="2147483708" r:id="rId9"/>
  </p:sldMasterIdLst>
  <p:notesMasterIdLst>
    <p:notesMasterId r:id="rId56"/>
  </p:notesMasterIdLst>
  <p:sldIdLst>
    <p:sldId id="256" r:id="rId10"/>
    <p:sldId id="306" r:id="rId11"/>
    <p:sldId id="320" r:id="rId12"/>
    <p:sldId id="258" r:id="rId13"/>
    <p:sldId id="274" r:id="rId14"/>
    <p:sldId id="300" r:id="rId15"/>
    <p:sldId id="293" r:id="rId16"/>
    <p:sldId id="294" r:id="rId17"/>
    <p:sldId id="365" r:id="rId18"/>
    <p:sldId id="375" r:id="rId19"/>
    <p:sldId id="329" r:id="rId20"/>
    <p:sldId id="308" r:id="rId21"/>
    <p:sldId id="347" r:id="rId22"/>
    <p:sldId id="326" r:id="rId23"/>
    <p:sldId id="382" r:id="rId24"/>
    <p:sldId id="384" r:id="rId25"/>
    <p:sldId id="360" r:id="rId26"/>
    <p:sldId id="361" r:id="rId27"/>
    <p:sldId id="349" r:id="rId28"/>
    <p:sldId id="330" r:id="rId29"/>
    <p:sldId id="367" r:id="rId30"/>
    <p:sldId id="383" r:id="rId31"/>
    <p:sldId id="309" r:id="rId32"/>
    <p:sldId id="310" r:id="rId33"/>
    <p:sldId id="311" r:id="rId34"/>
    <p:sldId id="312" r:id="rId35"/>
    <p:sldId id="314" r:id="rId36"/>
    <p:sldId id="315" r:id="rId37"/>
    <p:sldId id="316" r:id="rId38"/>
    <p:sldId id="317" r:id="rId39"/>
    <p:sldId id="368" r:id="rId40"/>
    <p:sldId id="387" r:id="rId41"/>
    <p:sldId id="385" r:id="rId42"/>
    <p:sldId id="389" r:id="rId43"/>
    <p:sldId id="370" r:id="rId44"/>
    <p:sldId id="388" r:id="rId45"/>
    <p:sldId id="379" r:id="rId46"/>
    <p:sldId id="381" r:id="rId47"/>
    <p:sldId id="363" r:id="rId48"/>
    <p:sldId id="352" r:id="rId49"/>
    <p:sldId id="353" r:id="rId50"/>
    <p:sldId id="334" r:id="rId51"/>
    <p:sldId id="373" r:id="rId52"/>
    <p:sldId id="372" r:id="rId53"/>
    <p:sldId id="359" r:id="rId54"/>
    <p:sldId id="358"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4894C40-DB3B-8CBA-F238-07F7FFA1DCF4}" name="Bryony Clark" initials="BC" userId="S::bryony@nationalnumeracy.org.uk::9a0d9efc-5e53-44f4-94d3-0edbe638462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9200"/>
    <a:srgbClr val="3AB4AD"/>
    <a:srgbClr val="1F4357"/>
    <a:srgbClr val="0AB9EE"/>
    <a:srgbClr val="000000"/>
    <a:srgbClr val="FFFEF6"/>
    <a:srgbClr val="FDFFEF"/>
    <a:srgbClr val="FFFFF3"/>
    <a:srgbClr val="A3E1DE"/>
    <a:srgbClr val="C5FBED"/>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BAD502-08A5-451C-93C5-96B2ADEB1B30}" v="2" dt="2025-10-24T14:11:31.2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1500"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viewProps" Target="viewProps.xml"/><Relationship Id="rId5" Type="http://schemas.openxmlformats.org/officeDocument/2006/relationships/slideMaster" Target="slideMasters/slideMaster2.xml"/><Relationship Id="rId61" Type="http://schemas.microsoft.com/office/2015/10/relationships/revisionInfo" Target="revisionInfo.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theme" Target="theme/theme1.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presProps" Target="presProps.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CAC9BB-FA25-4CAD-9B4E-86C072354E8F}" type="datetimeFigureOut">
              <a:rPr lang="en-GB" smtClean="0"/>
              <a:t>24/10/2025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7C3F99-E1EC-489B-B4DE-F9B67AF3C5E5}" type="slidenum">
              <a:rPr lang="en-GB" smtClean="0"/>
              <a:t>‹#›</a:t>
            </a:fld>
            <a:endParaRPr lang="en-GB"/>
          </a:p>
        </p:txBody>
      </p:sp>
    </p:spTree>
    <p:extLst>
      <p:ext uri="{BB962C8B-B14F-4D97-AF65-F5344CB8AC3E}">
        <p14:creationId xmlns:p14="http://schemas.microsoft.com/office/powerpoint/2010/main" val="101028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17C3F99-E1EC-489B-B4DE-F9B67AF3C5E5}" type="slidenum">
              <a:rPr lang="en-GB" smtClean="0"/>
              <a:t>11</a:t>
            </a:fld>
            <a:endParaRPr lang="en-GB"/>
          </a:p>
        </p:txBody>
      </p:sp>
    </p:spTree>
    <p:extLst>
      <p:ext uri="{BB962C8B-B14F-4D97-AF65-F5344CB8AC3E}">
        <p14:creationId xmlns:p14="http://schemas.microsoft.com/office/powerpoint/2010/main" val="22973589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2905018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5D66812D-C67D-56DA-D696-8EE31207050F}"/>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AB22AAE-3B88-8B65-DA76-034C3FD60E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4987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057443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4869110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816477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778522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1323370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txBody>
          <a:bodyPr/>
          <a:lstStyle/>
          <a:p>
            <a:endParaRPr lang="en-GB"/>
          </a:p>
        </p:txBody>
      </p:sp>
    </p:spTree>
    <p:extLst>
      <p:ext uri="{BB962C8B-B14F-4D97-AF65-F5344CB8AC3E}">
        <p14:creationId xmlns:p14="http://schemas.microsoft.com/office/powerpoint/2010/main" val="2095255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5133609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6660282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50773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7702057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7204883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282073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24572148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1341193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3717323-C6B7-4B91-9534-E82A73970E03}"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7A9011-74A5-4AEE-AE75-5F41A0F46C21}" type="slidenum">
              <a:rPr lang="en-GB" smtClean="0"/>
              <a:t>‹#›</a:t>
            </a:fld>
            <a:endParaRPr lang="en-GB"/>
          </a:p>
        </p:txBody>
      </p:sp>
    </p:spTree>
    <p:extLst>
      <p:ext uri="{BB962C8B-B14F-4D97-AF65-F5344CB8AC3E}">
        <p14:creationId xmlns:p14="http://schemas.microsoft.com/office/powerpoint/2010/main" val="11957544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0900600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4018904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17227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3249468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976920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0428802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898902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2622784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42415905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099238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3025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9AD6C6F-312D-49C8-B863-987A48E8D791}"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74118-E8B2-43C0-B74A-E8402E5D3F18}" type="slidenum">
              <a:rPr lang="en-GB" smtClean="0"/>
              <a:t>‹#›</a:t>
            </a:fld>
            <a:endParaRPr lang="en-GB"/>
          </a:p>
        </p:txBody>
      </p:sp>
    </p:spTree>
    <p:extLst>
      <p:ext uri="{BB962C8B-B14F-4D97-AF65-F5344CB8AC3E}">
        <p14:creationId xmlns:p14="http://schemas.microsoft.com/office/powerpoint/2010/main" val="1303446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188143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5736D83-1A94-8FAA-2222-499E17B7081E}"/>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sp>
        <p:nvSpPr>
          <p:cNvPr id="8" name="Rectangle 7">
            <a:extLst>
              <a:ext uri="{FF2B5EF4-FFF2-40B4-BE49-F238E27FC236}">
                <a16:creationId xmlns:a16="http://schemas.microsoft.com/office/drawing/2014/main" id="{3A842AF9-D102-42DB-F583-6B1BBC7E5D38}"/>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EA2B2C67-A374-B888-C186-E2E4E88972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244364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C0AC9018-4835-A2B6-8E88-30138233CFAD}"/>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9C5601B-1959-95C5-EF0F-1B3E04057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719671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3469C92E-98D4-390F-5905-5693C9602C2B}"/>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6069ECAB-91B3-AAAD-9255-F61096B5DC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3094539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theme" Target="../theme/theme2.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theme" Target="../theme/theme3.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4.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8815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711" r:id="rId6"/>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727425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39473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710" r:id="rId9"/>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828284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5479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6043884"/>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7">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6.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44.png"/><Relationship Id="rId9" Type="http://schemas.openxmlformats.org/officeDocument/2006/relationships/image" Target="../media/image13.svg"/><Relationship Id="rId1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svg"/><Relationship Id="rId18" Type="http://schemas.openxmlformats.org/officeDocument/2006/relationships/image" Target="../media/image36.png"/><Relationship Id="rId3" Type="http://schemas.openxmlformats.org/officeDocument/2006/relationships/image" Target="../media/image45.png"/><Relationship Id="rId21" Type="http://schemas.openxmlformats.org/officeDocument/2006/relationships/image" Target="../media/image23.svg"/><Relationship Id="rId7" Type="http://schemas.openxmlformats.org/officeDocument/2006/relationships/image" Target="../media/image9.svg"/><Relationship Id="rId12" Type="http://schemas.openxmlformats.org/officeDocument/2006/relationships/image" Target="../media/image14.png"/><Relationship Id="rId17" Type="http://schemas.openxmlformats.org/officeDocument/2006/relationships/image" Target="../media/image19.svg"/><Relationship Id="rId2" Type="http://schemas.openxmlformats.org/officeDocument/2006/relationships/notesSlide" Target="../notesSlides/notesSlide1.xml"/><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Layout" Target="../slideLayouts/slideLayout16.xml"/><Relationship Id="rId6" Type="http://schemas.openxmlformats.org/officeDocument/2006/relationships/image" Target="../media/image44.png"/><Relationship Id="rId11" Type="http://schemas.openxmlformats.org/officeDocument/2006/relationships/image" Target="../media/image13.svg"/><Relationship Id="rId5" Type="http://schemas.openxmlformats.org/officeDocument/2006/relationships/image" Target="../media/image7.svg"/><Relationship Id="rId15" Type="http://schemas.openxmlformats.org/officeDocument/2006/relationships/image" Target="../media/image17.svg"/><Relationship Id="rId10" Type="http://schemas.openxmlformats.org/officeDocument/2006/relationships/image" Target="../media/image12.png"/><Relationship Id="rId19" Type="http://schemas.openxmlformats.org/officeDocument/2006/relationships/image" Target="../media/image37.svg"/><Relationship Id="rId4" Type="http://schemas.openxmlformats.org/officeDocument/2006/relationships/image" Target="../media/image6.png"/><Relationship Id="rId9" Type="http://schemas.openxmlformats.org/officeDocument/2006/relationships/image" Target="../media/image11.svg"/><Relationship Id="rId14" Type="http://schemas.openxmlformats.org/officeDocument/2006/relationships/image" Target="../media/image16.png"/></Relationships>
</file>

<file path=ppt/slides/_rels/slide12.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2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17" Type="http://schemas.openxmlformats.org/officeDocument/2006/relationships/image" Target="../media/image20.png"/><Relationship Id="rId2" Type="http://schemas.openxmlformats.org/officeDocument/2006/relationships/image" Target="../media/image46.png"/><Relationship Id="rId16" Type="http://schemas.openxmlformats.org/officeDocument/2006/relationships/image" Target="../media/image19.svg"/><Relationship Id="rId20" Type="http://schemas.openxmlformats.org/officeDocument/2006/relationships/image" Target="../media/image23.svg"/><Relationship Id="rId1" Type="http://schemas.openxmlformats.org/officeDocument/2006/relationships/slideLayout" Target="../slideLayouts/slideLayout15.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44.png"/><Relationship Id="rId15" Type="http://schemas.openxmlformats.org/officeDocument/2006/relationships/image" Target="../media/image18.png"/><Relationship Id="rId10" Type="http://schemas.openxmlformats.org/officeDocument/2006/relationships/image" Target="../media/image13.svg"/><Relationship Id="rId19" Type="http://schemas.openxmlformats.org/officeDocument/2006/relationships/image" Target="../media/image22.pn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6.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44.png"/><Relationship Id="rId9" Type="http://schemas.openxmlformats.org/officeDocument/2006/relationships/image" Target="../media/image13.svg"/><Relationship Id="rId14" Type="http://schemas.openxmlformats.org/officeDocument/2006/relationships/image" Target="../media/image18.png"/></Relationships>
</file>

<file path=ppt/slides/_rels/slide14.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37.svg"/><Relationship Id="rId3" Type="http://schemas.openxmlformats.org/officeDocument/2006/relationships/image" Target="../media/image6.png"/><Relationship Id="rId21" Type="http://schemas.openxmlformats.org/officeDocument/2006/relationships/image" Target="../media/image48.png"/><Relationship Id="rId7" Type="http://schemas.openxmlformats.org/officeDocument/2006/relationships/image" Target="../media/image10.png"/><Relationship Id="rId12" Type="http://schemas.openxmlformats.org/officeDocument/2006/relationships/image" Target="../media/image15.svg"/><Relationship Id="rId17" Type="http://schemas.openxmlformats.org/officeDocument/2006/relationships/image" Target="../media/image36.png"/><Relationship Id="rId2" Type="http://schemas.openxmlformats.org/officeDocument/2006/relationships/image" Target="../media/image47.png"/><Relationship Id="rId16" Type="http://schemas.openxmlformats.org/officeDocument/2006/relationships/image" Target="../media/image19.svg"/><Relationship Id="rId20" Type="http://schemas.openxmlformats.org/officeDocument/2006/relationships/image" Target="../media/image23.svg"/><Relationship Id="rId1" Type="http://schemas.openxmlformats.org/officeDocument/2006/relationships/slideLayout" Target="../slideLayouts/slideLayout16.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44.png"/><Relationship Id="rId15" Type="http://schemas.openxmlformats.org/officeDocument/2006/relationships/image" Target="../media/image18.png"/><Relationship Id="rId10" Type="http://schemas.openxmlformats.org/officeDocument/2006/relationships/image" Target="../media/image13.svg"/><Relationship Id="rId19" Type="http://schemas.openxmlformats.org/officeDocument/2006/relationships/image" Target="../media/image22.pn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6.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44.png"/><Relationship Id="rId9" Type="http://schemas.openxmlformats.org/officeDocument/2006/relationships/image" Target="../media/image13.svg"/><Relationship Id="rId14" Type="http://schemas.openxmlformats.org/officeDocument/2006/relationships/image" Target="../media/image18.png"/></Relationships>
</file>

<file path=ppt/slides/_rels/slide1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6.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44.png"/><Relationship Id="rId9" Type="http://schemas.openxmlformats.org/officeDocument/2006/relationships/image" Target="../media/image13.svg"/><Relationship Id="rId14" Type="http://schemas.openxmlformats.org/officeDocument/2006/relationships/image" Target="../media/image18.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6.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44.png"/><Relationship Id="rId9" Type="http://schemas.openxmlformats.org/officeDocument/2006/relationships/image" Target="../media/image13.svg"/><Relationship Id="rId14" Type="http://schemas.openxmlformats.org/officeDocument/2006/relationships/image" Target="../media/image18.png"/></Relationships>
</file>

<file path=ppt/slides/_rels/slide19.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37.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17" Type="http://schemas.openxmlformats.org/officeDocument/2006/relationships/image" Target="../media/image36.png"/><Relationship Id="rId2" Type="http://schemas.openxmlformats.org/officeDocument/2006/relationships/image" Target="../media/image49.png"/><Relationship Id="rId16" Type="http://schemas.openxmlformats.org/officeDocument/2006/relationships/image" Target="../media/image19.svg"/><Relationship Id="rId20" Type="http://schemas.openxmlformats.org/officeDocument/2006/relationships/image" Target="../media/image23.svg"/><Relationship Id="rId1" Type="http://schemas.openxmlformats.org/officeDocument/2006/relationships/slideLayout" Target="../slideLayouts/slideLayout16.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44.png"/><Relationship Id="rId15" Type="http://schemas.openxmlformats.org/officeDocument/2006/relationships/image" Target="../media/image18.png"/><Relationship Id="rId10" Type="http://schemas.openxmlformats.org/officeDocument/2006/relationships/image" Target="../media/image13.svg"/><Relationship Id="rId19" Type="http://schemas.openxmlformats.org/officeDocument/2006/relationships/image" Target="../media/image22.pn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37.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17" Type="http://schemas.openxmlformats.org/officeDocument/2006/relationships/image" Target="../media/image36.png"/><Relationship Id="rId2" Type="http://schemas.openxmlformats.org/officeDocument/2006/relationships/image" Target="../media/image50.jpeg"/><Relationship Id="rId16" Type="http://schemas.openxmlformats.org/officeDocument/2006/relationships/image" Target="../media/image19.svg"/><Relationship Id="rId20" Type="http://schemas.openxmlformats.org/officeDocument/2006/relationships/image" Target="../media/image23.svg"/><Relationship Id="rId1" Type="http://schemas.openxmlformats.org/officeDocument/2006/relationships/slideLayout" Target="../slideLayouts/slideLayout16.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44.png"/><Relationship Id="rId15" Type="http://schemas.openxmlformats.org/officeDocument/2006/relationships/image" Target="../media/image18.png"/><Relationship Id="rId10" Type="http://schemas.openxmlformats.org/officeDocument/2006/relationships/image" Target="../media/image13.svg"/><Relationship Id="rId19" Type="http://schemas.openxmlformats.org/officeDocument/2006/relationships/image" Target="../media/image22.pn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2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8" Type="http://schemas.openxmlformats.org/officeDocument/2006/relationships/image" Target="../media/image27.svg"/><Relationship Id="rId13" Type="http://schemas.openxmlformats.org/officeDocument/2006/relationships/image" Target="../media/image16.png"/><Relationship Id="rId18" Type="http://schemas.openxmlformats.org/officeDocument/2006/relationships/image" Target="../media/image37.svg"/><Relationship Id="rId3" Type="http://schemas.openxmlformats.org/officeDocument/2006/relationships/image" Target="../media/image6.png"/><Relationship Id="rId7" Type="http://schemas.openxmlformats.org/officeDocument/2006/relationships/image" Target="../media/image26.png"/><Relationship Id="rId12" Type="http://schemas.openxmlformats.org/officeDocument/2006/relationships/image" Target="../media/image15.svg"/><Relationship Id="rId17" Type="http://schemas.openxmlformats.org/officeDocument/2006/relationships/image" Target="../media/image36.png"/><Relationship Id="rId2" Type="http://schemas.openxmlformats.org/officeDocument/2006/relationships/image" Target="../media/image46.png"/><Relationship Id="rId16" Type="http://schemas.openxmlformats.org/officeDocument/2006/relationships/image" Target="../media/image19.svg"/><Relationship Id="rId20" Type="http://schemas.openxmlformats.org/officeDocument/2006/relationships/image" Target="../media/image23.svg"/><Relationship Id="rId1" Type="http://schemas.openxmlformats.org/officeDocument/2006/relationships/slideLayout" Target="../slideLayouts/slideLayout15.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44.png"/><Relationship Id="rId15" Type="http://schemas.openxmlformats.org/officeDocument/2006/relationships/image" Target="../media/image18.png"/><Relationship Id="rId10" Type="http://schemas.openxmlformats.org/officeDocument/2006/relationships/image" Target="../media/image13.svg"/><Relationship Id="rId19" Type="http://schemas.openxmlformats.org/officeDocument/2006/relationships/image" Target="../media/image22.pn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23.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18" Type="http://schemas.openxmlformats.org/officeDocument/2006/relationships/image" Target="../media/image19.svg"/><Relationship Id="rId3" Type="http://schemas.openxmlformats.org/officeDocument/2006/relationships/image" Target="../media/image52.jpeg"/><Relationship Id="rId21" Type="http://schemas.openxmlformats.org/officeDocument/2006/relationships/image" Target="../media/image22.png"/><Relationship Id="rId7" Type="http://schemas.openxmlformats.org/officeDocument/2006/relationships/image" Target="../media/image44.png"/><Relationship Id="rId12" Type="http://schemas.openxmlformats.org/officeDocument/2006/relationships/image" Target="../media/image13.svg"/><Relationship Id="rId17" Type="http://schemas.openxmlformats.org/officeDocument/2006/relationships/image" Target="../media/image18.png"/><Relationship Id="rId2" Type="http://schemas.openxmlformats.org/officeDocument/2006/relationships/image" Target="../media/image51.jpeg"/><Relationship Id="rId16" Type="http://schemas.openxmlformats.org/officeDocument/2006/relationships/image" Target="../media/image17.svg"/><Relationship Id="rId20" Type="http://schemas.openxmlformats.org/officeDocument/2006/relationships/image" Target="../media/image37.svg"/><Relationship Id="rId1" Type="http://schemas.openxmlformats.org/officeDocument/2006/relationships/slideLayout" Target="../slideLayouts/slideLayout15.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27.svg"/><Relationship Id="rId19" Type="http://schemas.openxmlformats.org/officeDocument/2006/relationships/image" Target="../media/image36.png"/><Relationship Id="rId4" Type="http://schemas.openxmlformats.org/officeDocument/2006/relationships/image" Target="../media/image53.jpeg"/><Relationship Id="rId9" Type="http://schemas.openxmlformats.org/officeDocument/2006/relationships/image" Target="../media/image26.png"/><Relationship Id="rId14" Type="http://schemas.openxmlformats.org/officeDocument/2006/relationships/image" Target="../media/image15.svg"/><Relationship Id="rId22" Type="http://schemas.openxmlformats.org/officeDocument/2006/relationships/image" Target="../media/image23.svg"/></Relationships>
</file>

<file path=ppt/slides/_rels/slide24.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5.svg"/><Relationship Id="rId18" Type="http://schemas.openxmlformats.org/officeDocument/2006/relationships/image" Target="../media/image36.png"/><Relationship Id="rId3" Type="http://schemas.openxmlformats.org/officeDocument/2006/relationships/image" Target="../media/image55.jpg"/><Relationship Id="rId21" Type="http://schemas.openxmlformats.org/officeDocument/2006/relationships/image" Target="../media/image23.svg"/><Relationship Id="rId7" Type="http://schemas.openxmlformats.org/officeDocument/2006/relationships/image" Target="../media/image9.svg"/><Relationship Id="rId12" Type="http://schemas.openxmlformats.org/officeDocument/2006/relationships/image" Target="../media/image14.png"/><Relationship Id="rId17" Type="http://schemas.openxmlformats.org/officeDocument/2006/relationships/image" Target="../media/image19.svg"/><Relationship Id="rId2" Type="http://schemas.openxmlformats.org/officeDocument/2006/relationships/image" Target="../media/image54.jpg"/><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Layout" Target="../slideLayouts/slideLayout15.xml"/><Relationship Id="rId6" Type="http://schemas.openxmlformats.org/officeDocument/2006/relationships/image" Target="../media/image44.png"/><Relationship Id="rId11" Type="http://schemas.openxmlformats.org/officeDocument/2006/relationships/image" Target="../media/image13.svg"/><Relationship Id="rId5" Type="http://schemas.openxmlformats.org/officeDocument/2006/relationships/image" Target="../media/image7.svg"/><Relationship Id="rId15" Type="http://schemas.openxmlformats.org/officeDocument/2006/relationships/image" Target="../media/image17.svg"/><Relationship Id="rId10" Type="http://schemas.openxmlformats.org/officeDocument/2006/relationships/image" Target="../media/image12.png"/><Relationship Id="rId19" Type="http://schemas.openxmlformats.org/officeDocument/2006/relationships/image" Target="../media/image37.svg"/><Relationship Id="rId4" Type="http://schemas.openxmlformats.org/officeDocument/2006/relationships/image" Target="../media/image6.png"/><Relationship Id="rId9" Type="http://schemas.openxmlformats.org/officeDocument/2006/relationships/image" Target="../media/image27.svg"/><Relationship Id="rId14" Type="http://schemas.openxmlformats.org/officeDocument/2006/relationships/image" Target="../media/image16.png"/></Relationships>
</file>

<file path=ppt/slides/_rels/slide2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5.svg"/><Relationship Id="rId18" Type="http://schemas.openxmlformats.org/officeDocument/2006/relationships/image" Target="../media/image36.png"/><Relationship Id="rId3" Type="http://schemas.openxmlformats.org/officeDocument/2006/relationships/image" Target="../media/image57.svg"/><Relationship Id="rId21" Type="http://schemas.openxmlformats.org/officeDocument/2006/relationships/image" Target="../media/image23.svg"/><Relationship Id="rId7" Type="http://schemas.openxmlformats.org/officeDocument/2006/relationships/image" Target="../media/image9.svg"/><Relationship Id="rId12" Type="http://schemas.openxmlformats.org/officeDocument/2006/relationships/image" Target="../media/image14.png"/><Relationship Id="rId17" Type="http://schemas.openxmlformats.org/officeDocument/2006/relationships/image" Target="../media/image19.svg"/><Relationship Id="rId2" Type="http://schemas.openxmlformats.org/officeDocument/2006/relationships/image" Target="../media/image56.png"/><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Layout" Target="../slideLayouts/slideLayout15.xml"/><Relationship Id="rId6" Type="http://schemas.openxmlformats.org/officeDocument/2006/relationships/image" Target="../media/image44.png"/><Relationship Id="rId11" Type="http://schemas.openxmlformats.org/officeDocument/2006/relationships/image" Target="../media/image13.svg"/><Relationship Id="rId5" Type="http://schemas.openxmlformats.org/officeDocument/2006/relationships/image" Target="../media/image7.svg"/><Relationship Id="rId15" Type="http://schemas.openxmlformats.org/officeDocument/2006/relationships/image" Target="../media/image17.svg"/><Relationship Id="rId10" Type="http://schemas.openxmlformats.org/officeDocument/2006/relationships/image" Target="../media/image12.png"/><Relationship Id="rId19" Type="http://schemas.openxmlformats.org/officeDocument/2006/relationships/image" Target="../media/image37.svg"/><Relationship Id="rId4" Type="http://schemas.openxmlformats.org/officeDocument/2006/relationships/image" Target="../media/image6.png"/><Relationship Id="rId9" Type="http://schemas.openxmlformats.org/officeDocument/2006/relationships/image" Target="../media/image27.svg"/><Relationship Id="rId1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18" Type="http://schemas.openxmlformats.org/officeDocument/2006/relationships/image" Target="../media/image19.svg"/><Relationship Id="rId3" Type="http://schemas.openxmlformats.org/officeDocument/2006/relationships/image" Target="../media/image59.svg"/><Relationship Id="rId21" Type="http://schemas.openxmlformats.org/officeDocument/2006/relationships/image" Target="../media/image22.png"/><Relationship Id="rId7" Type="http://schemas.openxmlformats.org/officeDocument/2006/relationships/image" Target="../media/image44.png"/><Relationship Id="rId12" Type="http://schemas.openxmlformats.org/officeDocument/2006/relationships/image" Target="../media/image13.svg"/><Relationship Id="rId17" Type="http://schemas.openxmlformats.org/officeDocument/2006/relationships/image" Target="../media/image18.png"/><Relationship Id="rId2" Type="http://schemas.openxmlformats.org/officeDocument/2006/relationships/image" Target="../media/image58.png"/><Relationship Id="rId16" Type="http://schemas.openxmlformats.org/officeDocument/2006/relationships/image" Target="../media/image17.svg"/><Relationship Id="rId20" Type="http://schemas.openxmlformats.org/officeDocument/2006/relationships/image" Target="../media/image37.svg"/><Relationship Id="rId1" Type="http://schemas.openxmlformats.org/officeDocument/2006/relationships/slideLayout" Target="../slideLayouts/slideLayout15.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27.svg"/><Relationship Id="rId19" Type="http://schemas.openxmlformats.org/officeDocument/2006/relationships/image" Target="../media/image36.png"/><Relationship Id="rId4" Type="http://schemas.openxmlformats.org/officeDocument/2006/relationships/image" Target="../media/image60.png"/><Relationship Id="rId9" Type="http://schemas.openxmlformats.org/officeDocument/2006/relationships/image" Target="../media/image26.png"/><Relationship Id="rId14" Type="http://schemas.openxmlformats.org/officeDocument/2006/relationships/image" Target="../media/image15.svg"/><Relationship Id="rId22" Type="http://schemas.openxmlformats.org/officeDocument/2006/relationships/image" Target="../media/image23.svg"/></Relationships>
</file>

<file path=ppt/slides/_rels/slide27.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18" Type="http://schemas.openxmlformats.org/officeDocument/2006/relationships/image" Target="../media/image19.svg"/><Relationship Id="rId3" Type="http://schemas.openxmlformats.org/officeDocument/2006/relationships/image" Target="../media/image62.svg"/><Relationship Id="rId21" Type="http://schemas.openxmlformats.org/officeDocument/2006/relationships/image" Target="../media/image22.png"/><Relationship Id="rId7" Type="http://schemas.openxmlformats.org/officeDocument/2006/relationships/image" Target="../media/image44.png"/><Relationship Id="rId12" Type="http://schemas.openxmlformats.org/officeDocument/2006/relationships/image" Target="../media/image13.svg"/><Relationship Id="rId17" Type="http://schemas.openxmlformats.org/officeDocument/2006/relationships/image" Target="../media/image18.png"/><Relationship Id="rId2" Type="http://schemas.openxmlformats.org/officeDocument/2006/relationships/image" Target="../media/image61.png"/><Relationship Id="rId16" Type="http://schemas.openxmlformats.org/officeDocument/2006/relationships/image" Target="../media/image17.svg"/><Relationship Id="rId20" Type="http://schemas.openxmlformats.org/officeDocument/2006/relationships/image" Target="../media/image37.svg"/><Relationship Id="rId1" Type="http://schemas.openxmlformats.org/officeDocument/2006/relationships/slideLayout" Target="../slideLayouts/slideLayout15.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27.svg"/><Relationship Id="rId19" Type="http://schemas.openxmlformats.org/officeDocument/2006/relationships/image" Target="../media/image36.png"/><Relationship Id="rId4" Type="http://schemas.openxmlformats.org/officeDocument/2006/relationships/image" Target="../media/image63.png"/><Relationship Id="rId9" Type="http://schemas.openxmlformats.org/officeDocument/2006/relationships/image" Target="../media/image26.png"/><Relationship Id="rId14" Type="http://schemas.openxmlformats.org/officeDocument/2006/relationships/image" Target="../media/image15.svg"/><Relationship Id="rId22" Type="http://schemas.openxmlformats.org/officeDocument/2006/relationships/image" Target="../media/image23.svg"/></Relationships>
</file>

<file path=ppt/slides/_rels/slide28.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18" Type="http://schemas.openxmlformats.org/officeDocument/2006/relationships/image" Target="../media/image19.svg"/><Relationship Id="rId3" Type="http://schemas.openxmlformats.org/officeDocument/2006/relationships/image" Target="../media/image65.svg"/><Relationship Id="rId21" Type="http://schemas.openxmlformats.org/officeDocument/2006/relationships/image" Target="../media/image22.png"/><Relationship Id="rId7" Type="http://schemas.openxmlformats.org/officeDocument/2006/relationships/image" Target="../media/image44.png"/><Relationship Id="rId12" Type="http://schemas.openxmlformats.org/officeDocument/2006/relationships/image" Target="../media/image13.svg"/><Relationship Id="rId17" Type="http://schemas.openxmlformats.org/officeDocument/2006/relationships/image" Target="../media/image18.png"/><Relationship Id="rId2" Type="http://schemas.openxmlformats.org/officeDocument/2006/relationships/image" Target="../media/image64.png"/><Relationship Id="rId16" Type="http://schemas.openxmlformats.org/officeDocument/2006/relationships/image" Target="../media/image17.svg"/><Relationship Id="rId20" Type="http://schemas.openxmlformats.org/officeDocument/2006/relationships/image" Target="../media/image37.svg"/><Relationship Id="rId1" Type="http://schemas.openxmlformats.org/officeDocument/2006/relationships/slideLayout" Target="../slideLayouts/slideLayout15.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27.svg"/><Relationship Id="rId19" Type="http://schemas.openxmlformats.org/officeDocument/2006/relationships/image" Target="../media/image36.png"/><Relationship Id="rId4" Type="http://schemas.openxmlformats.org/officeDocument/2006/relationships/image" Target="../media/image66.png"/><Relationship Id="rId9" Type="http://schemas.openxmlformats.org/officeDocument/2006/relationships/image" Target="../media/image26.png"/><Relationship Id="rId14" Type="http://schemas.openxmlformats.org/officeDocument/2006/relationships/image" Target="../media/image15.svg"/><Relationship Id="rId22" Type="http://schemas.openxmlformats.org/officeDocument/2006/relationships/image" Target="../media/image23.svg"/></Relationships>
</file>

<file path=ppt/slides/_rels/slide29.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image" Target="../media/image7.svg"/><Relationship Id="rId7" Type="http://schemas.openxmlformats.org/officeDocument/2006/relationships/image" Target="../media/image27.svg"/><Relationship Id="rId12" Type="http://schemas.openxmlformats.org/officeDocument/2006/relationships/image" Target="../media/image16.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5.xml"/><Relationship Id="rId6" Type="http://schemas.openxmlformats.org/officeDocument/2006/relationships/image" Target="../media/image26.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44.png"/><Relationship Id="rId9" Type="http://schemas.openxmlformats.org/officeDocument/2006/relationships/image" Target="../media/image13.svg"/><Relationship Id="rId14"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image" Target="../media/image7.svg"/><Relationship Id="rId7" Type="http://schemas.openxmlformats.org/officeDocument/2006/relationships/image" Target="../media/image27.svg"/><Relationship Id="rId12" Type="http://schemas.openxmlformats.org/officeDocument/2006/relationships/image" Target="../media/image16.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5.xml"/><Relationship Id="rId6" Type="http://schemas.openxmlformats.org/officeDocument/2006/relationships/image" Target="../media/image26.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44.png"/><Relationship Id="rId9" Type="http://schemas.openxmlformats.org/officeDocument/2006/relationships/image" Target="../media/image13.svg"/><Relationship Id="rId1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6.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44.png"/><Relationship Id="rId9" Type="http://schemas.openxmlformats.org/officeDocument/2006/relationships/image" Target="../media/image13.svg"/><Relationship Id="rId14" Type="http://schemas.openxmlformats.org/officeDocument/2006/relationships/image" Target="../media/image18.png"/></Relationships>
</file>

<file path=ppt/slides/_rels/slide3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slideLayout" Target="../slideLayouts/slideLayout15.xml"/><Relationship Id="rId1" Type="http://schemas.openxmlformats.org/officeDocument/2006/relationships/video" Target="https://www.youtube.com/embed/XZuert73Le0?start=17&amp;feature=oembed"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6.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44.png"/><Relationship Id="rId9" Type="http://schemas.openxmlformats.org/officeDocument/2006/relationships/image" Target="../media/image13.svg"/><Relationship Id="rId14" Type="http://schemas.openxmlformats.org/officeDocument/2006/relationships/image" Target="../media/image18.png"/></Relationships>
</file>

<file path=ppt/slides/_rels/slide3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33.svg"/><Relationship Id="rId18" Type="http://schemas.openxmlformats.org/officeDocument/2006/relationships/image" Target="../media/image38.png"/><Relationship Id="rId3" Type="http://schemas.openxmlformats.org/officeDocument/2006/relationships/image" Target="../media/image7.svg"/><Relationship Id="rId7" Type="http://schemas.openxmlformats.org/officeDocument/2006/relationships/image" Target="../media/image27.svg"/><Relationship Id="rId12" Type="http://schemas.openxmlformats.org/officeDocument/2006/relationships/image" Target="../media/image32.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6.xml"/><Relationship Id="rId6" Type="http://schemas.openxmlformats.org/officeDocument/2006/relationships/image" Target="../media/image26.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19.svg"/><Relationship Id="rId10" Type="http://schemas.openxmlformats.org/officeDocument/2006/relationships/image" Target="../media/image30.png"/><Relationship Id="rId19" Type="http://schemas.openxmlformats.org/officeDocument/2006/relationships/image" Target="../media/image39.svg"/><Relationship Id="rId4" Type="http://schemas.openxmlformats.org/officeDocument/2006/relationships/image" Target="../media/image69.png"/><Relationship Id="rId9" Type="http://schemas.openxmlformats.org/officeDocument/2006/relationships/image" Target="../media/image13.svg"/><Relationship Id="rId14" Type="http://schemas.openxmlformats.org/officeDocument/2006/relationships/image" Target="../media/image18.png"/></Relationships>
</file>

<file path=ppt/slides/_rels/slide3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svg"/><Relationship Id="rId18" Type="http://schemas.openxmlformats.org/officeDocument/2006/relationships/image" Target="../media/image36.png"/><Relationship Id="rId3" Type="http://schemas.openxmlformats.org/officeDocument/2006/relationships/image" Target="../media/image71.jpeg"/><Relationship Id="rId21" Type="http://schemas.openxmlformats.org/officeDocument/2006/relationships/image" Target="../media/image39.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19.svg"/><Relationship Id="rId2" Type="http://schemas.openxmlformats.org/officeDocument/2006/relationships/image" Target="../media/image70.jpeg"/><Relationship Id="rId16" Type="http://schemas.openxmlformats.org/officeDocument/2006/relationships/image" Target="../media/image18.png"/><Relationship Id="rId20" Type="http://schemas.openxmlformats.org/officeDocument/2006/relationships/image" Target="../media/image38.png"/><Relationship Id="rId1" Type="http://schemas.openxmlformats.org/officeDocument/2006/relationships/slideLayout" Target="../slideLayouts/slideLayout16.xml"/><Relationship Id="rId6" Type="http://schemas.openxmlformats.org/officeDocument/2006/relationships/image" Target="../media/image69.png"/><Relationship Id="rId11" Type="http://schemas.openxmlformats.org/officeDocument/2006/relationships/image" Target="../media/image13.svg"/><Relationship Id="rId5" Type="http://schemas.openxmlformats.org/officeDocument/2006/relationships/image" Target="../media/image7.svg"/><Relationship Id="rId15" Type="http://schemas.openxmlformats.org/officeDocument/2006/relationships/image" Target="../media/image33.svg"/><Relationship Id="rId10" Type="http://schemas.openxmlformats.org/officeDocument/2006/relationships/image" Target="../media/image12.png"/><Relationship Id="rId19" Type="http://schemas.openxmlformats.org/officeDocument/2006/relationships/image" Target="../media/image37.svg"/><Relationship Id="rId4" Type="http://schemas.openxmlformats.org/officeDocument/2006/relationships/image" Target="../media/image6.png"/><Relationship Id="rId9" Type="http://schemas.openxmlformats.org/officeDocument/2006/relationships/image" Target="../media/image27.svg"/><Relationship Id="rId14" Type="http://schemas.openxmlformats.org/officeDocument/2006/relationships/image" Target="../media/image32.png"/></Relationships>
</file>

<file path=ppt/slides/_rels/slide39.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33.svg"/><Relationship Id="rId18" Type="http://schemas.openxmlformats.org/officeDocument/2006/relationships/image" Target="../media/image38.png"/><Relationship Id="rId3" Type="http://schemas.openxmlformats.org/officeDocument/2006/relationships/image" Target="../media/image7.svg"/><Relationship Id="rId7" Type="http://schemas.openxmlformats.org/officeDocument/2006/relationships/image" Target="../media/image27.svg"/><Relationship Id="rId12" Type="http://schemas.openxmlformats.org/officeDocument/2006/relationships/image" Target="../media/image32.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6.xml"/><Relationship Id="rId6" Type="http://schemas.openxmlformats.org/officeDocument/2006/relationships/image" Target="../media/image26.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19.svg"/><Relationship Id="rId10" Type="http://schemas.openxmlformats.org/officeDocument/2006/relationships/image" Target="../media/image30.png"/><Relationship Id="rId19" Type="http://schemas.openxmlformats.org/officeDocument/2006/relationships/image" Target="../media/image39.svg"/><Relationship Id="rId4" Type="http://schemas.openxmlformats.org/officeDocument/2006/relationships/image" Target="../media/image69.png"/><Relationship Id="rId9" Type="http://schemas.openxmlformats.org/officeDocument/2006/relationships/image" Target="../media/image13.svg"/><Relationship Id="rId14" Type="http://schemas.openxmlformats.org/officeDocument/2006/relationships/image" Target="../media/image18.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5.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40.xml.rels><?xml version="1.0" encoding="UTF-8" standalone="yes"?>
<Relationships xmlns="http://schemas.openxmlformats.org/package/2006/relationships"><Relationship Id="rId8" Type="http://schemas.openxmlformats.org/officeDocument/2006/relationships/image" Target="../media/image27.svg"/><Relationship Id="rId13" Type="http://schemas.openxmlformats.org/officeDocument/2006/relationships/image" Target="../media/image32.png"/><Relationship Id="rId18" Type="http://schemas.openxmlformats.org/officeDocument/2006/relationships/image" Target="../media/image37.svg"/><Relationship Id="rId3" Type="http://schemas.openxmlformats.org/officeDocument/2006/relationships/image" Target="../media/image6.png"/><Relationship Id="rId7" Type="http://schemas.openxmlformats.org/officeDocument/2006/relationships/image" Target="../media/image26.png"/><Relationship Id="rId12" Type="http://schemas.openxmlformats.org/officeDocument/2006/relationships/image" Target="../media/image31.svg"/><Relationship Id="rId17" Type="http://schemas.openxmlformats.org/officeDocument/2006/relationships/image" Target="../media/image36.png"/><Relationship Id="rId2" Type="http://schemas.openxmlformats.org/officeDocument/2006/relationships/image" Target="../media/image72.jpeg"/><Relationship Id="rId16" Type="http://schemas.openxmlformats.org/officeDocument/2006/relationships/image" Target="../media/image19.svg"/><Relationship Id="rId20" Type="http://schemas.openxmlformats.org/officeDocument/2006/relationships/image" Target="../media/image39.svg"/><Relationship Id="rId1" Type="http://schemas.openxmlformats.org/officeDocument/2006/relationships/slideLayout" Target="../slideLayouts/slideLayout16.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69.png"/><Relationship Id="rId15" Type="http://schemas.openxmlformats.org/officeDocument/2006/relationships/image" Target="../media/image18.png"/><Relationship Id="rId10" Type="http://schemas.openxmlformats.org/officeDocument/2006/relationships/image" Target="../media/image13.svg"/><Relationship Id="rId19" Type="http://schemas.openxmlformats.org/officeDocument/2006/relationships/image" Target="../media/image38.pn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33.svg"/></Relationships>
</file>

<file path=ppt/slides/_rels/slide41.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svg"/><Relationship Id="rId18" Type="http://schemas.openxmlformats.org/officeDocument/2006/relationships/image" Target="../media/image36.png"/><Relationship Id="rId3" Type="http://schemas.openxmlformats.org/officeDocument/2006/relationships/image" Target="../media/image74.png"/><Relationship Id="rId21" Type="http://schemas.openxmlformats.org/officeDocument/2006/relationships/image" Target="../media/image39.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19.svg"/><Relationship Id="rId2" Type="http://schemas.openxmlformats.org/officeDocument/2006/relationships/image" Target="../media/image73.png"/><Relationship Id="rId16" Type="http://schemas.openxmlformats.org/officeDocument/2006/relationships/image" Target="../media/image18.png"/><Relationship Id="rId20" Type="http://schemas.openxmlformats.org/officeDocument/2006/relationships/image" Target="../media/image38.png"/><Relationship Id="rId1" Type="http://schemas.openxmlformats.org/officeDocument/2006/relationships/slideLayout" Target="../slideLayouts/slideLayout16.xml"/><Relationship Id="rId6" Type="http://schemas.openxmlformats.org/officeDocument/2006/relationships/image" Target="../media/image69.png"/><Relationship Id="rId11" Type="http://schemas.openxmlformats.org/officeDocument/2006/relationships/image" Target="../media/image13.svg"/><Relationship Id="rId5" Type="http://schemas.openxmlformats.org/officeDocument/2006/relationships/image" Target="../media/image7.svg"/><Relationship Id="rId15" Type="http://schemas.openxmlformats.org/officeDocument/2006/relationships/image" Target="../media/image33.svg"/><Relationship Id="rId10" Type="http://schemas.openxmlformats.org/officeDocument/2006/relationships/image" Target="../media/image12.png"/><Relationship Id="rId19" Type="http://schemas.openxmlformats.org/officeDocument/2006/relationships/image" Target="../media/image37.svg"/><Relationship Id="rId4" Type="http://schemas.openxmlformats.org/officeDocument/2006/relationships/image" Target="../media/image6.png"/><Relationship Id="rId9" Type="http://schemas.openxmlformats.org/officeDocument/2006/relationships/image" Target="../media/image27.svg"/><Relationship Id="rId14" Type="http://schemas.openxmlformats.org/officeDocument/2006/relationships/image" Target="../media/image32.png"/></Relationships>
</file>

<file path=ppt/slides/_rels/slide42.xml.rels><?xml version="1.0" encoding="UTF-8" standalone="yes"?>
<Relationships xmlns="http://schemas.openxmlformats.org/package/2006/relationships"><Relationship Id="rId8" Type="http://schemas.openxmlformats.org/officeDocument/2006/relationships/image" Target="../media/image27.svg"/><Relationship Id="rId13" Type="http://schemas.openxmlformats.org/officeDocument/2006/relationships/image" Target="../media/image32.png"/><Relationship Id="rId18" Type="http://schemas.openxmlformats.org/officeDocument/2006/relationships/image" Target="../media/image37.svg"/><Relationship Id="rId3" Type="http://schemas.openxmlformats.org/officeDocument/2006/relationships/image" Target="../media/image6.png"/><Relationship Id="rId21" Type="http://schemas.openxmlformats.org/officeDocument/2006/relationships/image" Target="../media/image76.png"/><Relationship Id="rId7" Type="http://schemas.openxmlformats.org/officeDocument/2006/relationships/image" Target="../media/image26.png"/><Relationship Id="rId12" Type="http://schemas.openxmlformats.org/officeDocument/2006/relationships/image" Target="../media/image31.svg"/><Relationship Id="rId17" Type="http://schemas.openxmlformats.org/officeDocument/2006/relationships/image" Target="../media/image36.png"/><Relationship Id="rId2" Type="http://schemas.openxmlformats.org/officeDocument/2006/relationships/image" Target="../media/image75.png"/><Relationship Id="rId16" Type="http://schemas.openxmlformats.org/officeDocument/2006/relationships/image" Target="../media/image19.svg"/><Relationship Id="rId20" Type="http://schemas.openxmlformats.org/officeDocument/2006/relationships/image" Target="../media/image39.svg"/><Relationship Id="rId1" Type="http://schemas.openxmlformats.org/officeDocument/2006/relationships/slideLayout" Target="../slideLayouts/slideLayout16.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69.png"/><Relationship Id="rId15" Type="http://schemas.openxmlformats.org/officeDocument/2006/relationships/image" Target="../media/image18.png"/><Relationship Id="rId10" Type="http://schemas.openxmlformats.org/officeDocument/2006/relationships/image" Target="../media/image13.svg"/><Relationship Id="rId19" Type="http://schemas.openxmlformats.org/officeDocument/2006/relationships/image" Target="../media/image38.pn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33.svg"/></Relationships>
</file>

<file path=ppt/slides/_rels/slide4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33.svg"/><Relationship Id="rId18" Type="http://schemas.openxmlformats.org/officeDocument/2006/relationships/image" Target="../media/image38.png"/><Relationship Id="rId3" Type="http://schemas.openxmlformats.org/officeDocument/2006/relationships/image" Target="../media/image7.svg"/><Relationship Id="rId7" Type="http://schemas.openxmlformats.org/officeDocument/2006/relationships/image" Target="../media/image27.svg"/><Relationship Id="rId12" Type="http://schemas.openxmlformats.org/officeDocument/2006/relationships/image" Target="../media/image32.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6.xml"/><Relationship Id="rId6" Type="http://schemas.openxmlformats.org/officeDocument/2006/relationships/image" Target="../media/image26.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19.svg"/><Relationship Id="rId10" Type="http://schemas.openxmlformats.org/officeDocument/2006/relationships/image" Target="../media/image30.png"/><Relationship Id="rId19" Type="http://schemas.openxmlformats.org/officeDocument/2006/relationships/image" Target="../media/image39.svg"/><Relationship Id="rId4" Type="http://schemas.openxmlformats.org/officeDocument/2006/relationships/image" Target="../media/image69.png"/><Relationship Id="rId9" Type="http://schemas.openxmlformats.org/officeDocument/2006/relationships/image" Target="../media/image13.svg"/><Relationship Id="rId14" Type="http://schemas.openxmlformats.org/officeDocument/2006/relationships/image" Target="../media/image18.png"/></Relationships>
</file>

<file path=ppt/slides/_rels/slide4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7.svg"/><Relationship Id="rId18" Type="http://schemas.openxmlformats.org/officeDocument/2006/relationships/image" Target="../media/image32.png"/><Relationship Id="rId3" Type="http://schemas.openxmlformats.org/officeDocument/2006/relationships/image" Target="../media/image78.svg"/><Relationship Id="rId21" Type="http://schemas.openxmlformats.org/officeDocument/2006/relationships/image" Target="../media/image35.svg"/><Relationship Id="rId7" Type="http://schemas.openxmlformats.org/officeDocument/2006/relationships/image" Target="../media/image82.svg"/><Relationship Id="rId12" Type="http://schemas.openxmlformats.org/officeDocument/2006/relationships/image" Target="../media/image26.png"/><Relationship Id="rId17" Type="http://schemas.openxmlformats.org/officeDocument/2006/relationships/image" Target="../media/image31.svg"/><Relationship Id="rId25" Type="http://schemas.openxmlformats.org/officeDocument/2006/relationships/image" Target="../media/image39.svg"/><Relationship Id="rId2" Type="http://schemas.openxmlformats.org/officeDocument/2006/relationships/image" Target="../media/image77.png"/><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slideLayout" Target="../slideLayouts/slideLayout16.xml"/><Relationship Id="rId6" Type="http://schemas.openxmlformats.org/officeDocument/2006/relationships/image" Target="../media/image81.png"/><Relationship Id="rId11" Type="http://schemas.openxmlformats.org/officeDocument/2006/relationships/image" Target="../media/image25.svg"/><Relationship Id="rId24" Type="http://schemas.openxmlformats.org/officeDocument/2006/relationships/image" Target="../media/image38.png"/><Relationship Id="rId5" Type="http://schemas.openxmlformats.org/officeDocument/2006/relationships/image" Target="../media/image80.svg"/><Relationship Id="rId15" Type="http://schemas.openxmlformats.org/officeDocument/2006/relationships/image" Target="../media/image13.svg"/><Relationship Id="rId23" Type="http://schemas.openxmlformats.org/officeDocument/2006/relationships/image" Target="../media/image37.svg"/><Relationship Id="rId10" Type="http://schemas.openxmlformats.org/officeDocument/2006/relationships/image" Target="../media/image69.png"/><Relationship Id="rId19" Type="http://schemas.openxmlformats.org/officeDocument/2006/relationships/image" Target="../media/image33.svg"/><Relationship Id="rId4" Type="http://schemas.openxmlformats.org/officeDocument/2006/relationships/image" Target="../media/image79.png"/><Relationship Id="rId9" Type="http://schemas.openxmlformats.org/officeDocument/2006/relationships/image" Target="../media/image7.svg"/><Relationship Id="rId14" Type="http://schemas.openxmlformats.org/officeDocument/2006/relationships/image" Target="../media/image12.png"/><Relationship Id="rId22" Type="http://schemas.openxmlformats.org/officeDocument/2006/relationships/image" Target="../media/image36.png"/></Relationships>
</file>

<file path=ppt/slides/_rels/slide46.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image" Target="../media/image29.svg"/><Relationship Id="rId18" Type="http://schemas.openxmlformats.org/officeDocument/2006/relationships/image" Target="../media/image34.png"/><Relationship Id="rId3" Type="http://schemas.openxmlformats.org/officeDocument/2006/relationships/image" Target="../media/image7.svg"/><Relationship Id="rId7" Type="http://schemas.openxmlformats.org/officeDocument/2006/relationships/image" Target="../media/image25.svg"/><Relationship Id="rId12" Type="http://schemas.openxmlformats.org/officeDocument/2006/relationships/image" Target="../media/image28.png"/><Relationship Id="rId17" Type="http://schemas.openxmlformats.org/officeDocument/2006/relationships/image" Target="../media/image33.svg"/><Relationship Id="rId2" Type="http://schemas.openxmlformats.org/officeDocument/2006/relationships/image" Target="../media/image6.png"/><Relationship Id="rId16" Type="http://schemas.openxmlformats.org/officeDocument/2006/relationships/image" Target="../media/image32.png"/><Relationship Id="rId20" Type="http://schemas.openxmlformats.org/officeDocument/2006/relationships/image" Target="../media/image87.jpeg"/><Relationship Id="rId1" Type="http://schemas.openxmlformats.org/officeDocument/2006/relationships/slideLayout" Target="../slideLayouts/slideLayout16.xml"/><Relationship Id="rId6" Type="http://schemas.openxmlformats.org/officeDocument/2006/relationships/image" Target="../media/image69.png"/><Relationship Id="rId11" Type="http://schemas.openxmlformats.org/officeDocument/2006/relationships/image" Target="../media/image27.svg"/><Relationship Id="rId5" Type="http://schemas.openxmlformats.org/officeDocument/2006/relationships/image" Target="../media/image84.svg"/><Relationship Id="rId15" Type="http://schemas.openxmlformats.org/officeDocument/2006/relationships/image" Target="../media/image31.svg"/><Relationship Id="rId10" Type="http://schemas.openxmlformats.org/officeDocument/2006/relationships/image" Target="../media/image26.png"/><Relationship Id="rId19" Type="http://schemas.openxmlformats.org/officeDocument/2006/relationships/image" Target="../media/image35.svg"/><Relationship Id="rId4" Type="http://schemas.openxmlformats.org/officeDocument/2006/relationships/image" Target="../media/image83.png"/><Relationship Id="rId9" Type="http://schemas.openxmlformats.org/officeDocument/2006/relationships/image" Target="../media/image86.svg"/><Relationship Id="rId14" Type="http://schemas.openxmlformats.org/officeDocument/2006/relationships/image" Target="../media/image30.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5.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svg"/><Relationship Id="rId18" Type="http://schemas.openxmlformats.org/officeDocument/2006/relationships/image" Target="../media/image38.png"/><Relationship Id="rId3" Type="http://schemas.openxmlformats.org/officeDocument/2006/relationships/image" Target="../media/image7.svg"/><Relationship Id="rId7" Type="http://schemas.openxmlformats.org/officeDocument/2006/relationships/image" Target="../media/image27.svg"/><Relationship Id="rId12" Type="http://schemas.openxmlformats.org/officeDocument/2006/relationships/image" Target="../media/image32.png"/><Relationship Id="rId17" Type="http://schemas.openxmlformats.org/officeDocument/2006/relationships/image" Target="../media/image37.svg"/><Relationship Id="rId2" Type="http://schemas.openxmlformats.org/officeDocument/2006/relationships/image" Target="../media/image6.png"/><Relationship Id="rId16" Type="http://schemas.openxmlformats.org/officeDocument/2006/relationships/image" Target="../media/image36.png"/><Relationship Id="rId1" Type="http://schemas.openxmlformats.org/officeDocument/2006/relationships/slideLayout" Target="../slideLayouts/slideLayout15.xml"/><Relationship Id="rId6" Type="http://schemas.openxmlformats.org/officeDocument/2006/relationships/image" Target="../media/image26.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35.svg"/><Relationship Id="rId10" Type="http://schemas.openxmlformats.org/officeDocument/2006/relationships/image" Target="../media/image30.png"/><Relationship Id="rId19" Type="http://schemas.openxmlformats.org/officeDocument/2006/relationships/image" Target="../media/image39.svg"/><Relationship Id="rId4" Type="http://schemas.openxmlformats.org/officeDocument/2006/relationships/image" Target="../media/image24.png"/><Relationship Id="rId9" Type="http://schemas.openxmlformats.org/officeDocument/2006/relationships/image" Target="../media/image29.svg"/><Relationship Id="rId14" Type="http://schemas.openxmlformats.org/officeDocument/2006/relationships/image" Target="../media/image34.png"/></Relationships>
</file>

<file path=ppt/slides/_rels/slide7.xml.rels><?xml version="1.0" encoding="UTF-8" standalone="yes"?>
<Relationships xmlns="http://schemas.openxmlformats.org/package/2006/relationships"><Relationship Id="rId8" Type="http://schemas.openxmlformats.org/officeDocument/2006/relationships/image" Target="../media/image27.svg"/><Relationship Id="rId13" Type="http://schemas.openxmlformats.org/officeDocument/2006/relationships/image" Target="../media/image16.png"/><Relationship Id="rId18" Type="http://schemas.openxmlformats.org/officeDocument/2006/relationships/image" Target="../media/image37.svg"/><Relationship Id="rId3" Type="http://schemas.openxmlformats.org/officeDocument/2006/relationships/image" Target="../media/image6.png"/><Relationship Id="rId7" Type="http://schemas.openxmlformats.org/officeDocument/2006/relationships/image" Target="../media/image26.png"/><Relationship Id="rId12" Type="http://schemas.openxmlformats.org/officeDocument/2006/relationships/image" Target="../media/image31.svg"/><Relationship Id="rId17" Type="http://schemas.openxmlformats.org/officeDocument/2006/relationships/image" Target="../media/image36.png"/><Relationship Id="rId2" Type="http://schemas.openxmlformats.org/officeDocument/2006/relationships/image" Target="../media/image40.emf"/><Relationship Id="rId16" Type="http://schemas.openxmlformats.org/officeDocument/2006/relationships/image" Target="../media/image19.svg"/><Relationship Id="rId20" Type="http://schemas.openxmlformats.org/officeDocument/2006/relationships/image" Target="../media/image39.svg"/><Relationship Id="rId1" Type="http://schemas.openxmlformats.org/officeDocument/2006/relationships/slideLayout" Target="../slideLayouts/slideLayout15.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18.png"/><Relationship Id="rId10" Type="http://schemas.openxmlformats.org/officeDocument/2006/relationships/image" Target="../media/image13.svg"/><Relationship Id="rId19" Type="http://schemas.openxmlformats.org/officeDocument/2006/relationships/image" Target="../media/image38.pn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svg"/><Relationship Id="rId18" Type="http://schemas.openxmlformats.org/officeDocument/2006/relationships/image" Target="../media/image36.png"/><Relationship Id="rId3" Type="http://schemas.openxmlformats.org/officeDocument/2006/relationships/image" Target="../media/image41.jpeg"/><Relationship Id="rId21" Type="http://schemas.openxmlformats.org/officeDocument/2006/relationships/image" Target="../media/image39.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19.svg"/><Relationship Id="rId2" Type="http://schemas.openxmlformats.org/officeDocument/2006/relationships/slideLayout" Target="../slideLayouts/slideLayout15.xml"/><Relationship Id="rId16" Type="http://schemas.openxmlformats.org/officeDocument/2006/relationships/image" Target="../media/image18.png"/><Relationship Id="rId20" Type="http://schemas.openxmlformats.org/officeDocument/2006/relationships/image" Target="../media/image38.png"/><Relationship Id="rId1" Type="http://schemas.openxmlformats.org/officeDocument/2006/relationships/video" Target="https://www.youtube.com/embed/4vwUqZ0gSrA?feature=oembed" TargetMode="External"/><Relationship Id="rId6" Type="http://schemas.openxmlformats.org/officeDocument/2006/relationships/image" Target="../media/image24.png"/><Relationship Id="rId11" Type="http://schemas.openxmlformats.org/officeDocument/2006/relationships/image" Target="../media/image13.svg"/><Relationship Id="rId5" Type="http://schemas.openxmlformats.org/officeDocument/2006/relationships/image" Target="../media/image7.svg"/><Relationship Id="rId15" Type="http://schemas.openxmlformats.org/officeDocument/2006/relationships/image" Target="../media/image17.svg"/><Relationship Id="rId10" Type="http://schemas.openxmlformats.org/officeDocument/2006/relationships/image" Target="../media/image12.png"/><Relationship Id="rId19" Type="http://schemas.openxmlformats.org/officeDocument/2006/relationships/image" Target="../media/image37.svg"/><Relationship Id="rId4" Type="http://schemas.openxmlformats.org/officeDocument/2006/relationships/image" Target="../media/image6.png"/><Relationship Id="rId9" Type="http://schemas.openxmlformats.org/officeDocument/2006/relationships/image" Target="../media/image27.svg"/><Relationship Id="rId1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A picture containing person&#10;&#10;Description automatically generated">
            <a:extLst>
              <a:ext uri="{FF2B5EF4-FFF2-40B4-BE49-F238E27FC236}">
                <a16:creationId xmlns:a16="http://schemas.microsoft.com/office/drawing/2014/main" id="{2CC22BF4-E9D9-BC0F-6363-1E076012B535}"/>
              </a:ext>
            </a:extLst>
          </p:cNvPr>
          <p:cNvPicPr>
            <a:picLocks noGrp="1" noChangeAspect="1"/>
          </p:cNvPicPr>
          <p:nvPr>
            <p:ph type="pic" sz="quarter" idx="12"/>
          </p:nvPr>
        </p:nvPicPr>
        <p:blipFill rotWithShape="1">
          <a:blip r:embed="rId2" cstate="email">
            <a:extLst>
              <a:ext uri="{28A0092B-C50C-407E-A947-70E740481C1C}">
                <a14:useLocalDpi xmlns:a14="http://schemas.microsoft.com/office/drawing/2010/main" val="0"/>
              </a:ext>
            </a:extLst>
          </a:blip>
          <a:srcRect/>
          <a:stretch/>
        </p:blipFill>
        <p:spPr>
          <a:xfrm>
            <a:off x="0" y="0"/>
            <a:ext cx="9159230" cy="3685592"/>
          </a:xfrm>
        </p:spPr>
      </p:pic>
      <p:sp>
        <p:nvSpPr>
          <p:cNvPr id="8" name="Text Placeholder 1">
            <a:extLst>
              <a:ext uri="{FF2B5EF4-FFF2-40B4-BE49-F238E27FC236}">
                <a16:creationId xmlns:a16="http://schemas.microsoft.com/office/drawing/2014/main" id="{2C19891E-B109-D92C-6043-9A95FAC2ECD5}"/>
              </a:ext>
            </a:extLst>
          </p:cNvPr>
          <p:cNvSpPr>
            <a:spLocks noGrp="1"/>
          </p:cNvSpPr>
          <p:nvPr>
            <p:ph type="body" sz="quarter" idx="11"/>
          </p:nvPr>
        </p:nvSpPr>
        <p:spPr>
          <a:xfrm>
            <a:off x="194668" y="4055699"/>
            <a:ext cx="4480460" cy="1158745"/>
          </a:xfrm>
        </p:spPr>
        <p:txBody>
          <a:bodyPr/>
          <a:lstStyle/>
          <a:p>
            <a:r>
              <a:rPr lang="en-US" sz="2400" b="1" dirty="0"/>
              <a:t>Schools &amp; Families</a:t>
            </a:r>
          </a:p>
          <a:p>
            <a:r>
              <a:rPr lang="en-US" sz="2400" b="1" dirty="0"/>
              <a:t>Numeracy Champions</a:t>
            </a:r>
          </a:p>
          <a:p>
            <a:pPr>
              <a:defRPr b="0" i="0"/>
            </a:pPr>
            <a:r>
              <a:rPr lang="1106" sz="2400" b="1" dirty="0"/>
              <a:t>Hyrwyddwyr Rhifedd</a:t>
            </a:r>
          </a:p>
          <a:p>
            <a:pPr>
              <a:defRPr b="0" i="0"/>
            </a:pPr>
            <a:r>
              <a:rPr lang="1106" sz="2400" b="1" dirty="0"/>
              <a:t>Ysgolion a Theuluoedd</a:t>
            </a:r>
          </a:p>
          <a:p>
            <a:endParaRPr lang="en-US" sz="2400" b="1" dirty="0"/>
          </a:p>
        </p:txBody>
      </p:sp>
      <p:pic>
        <p:nvPicPr>
          <p:cNvPr id="1026" name="Picture 2" descr="A black and white sign with text&#10;&#10;AI-generated content may be incorrect.">
            <a:extLst>
              <a:ext uri="{FF2B5EF4-FFF2-40B4-BE49-F238E27FC236}">
                <a16:creationId xmlns:a16="http://schemas.microsoft.com/office/drawing/2014/main" id="{6E116D12-50CB-45CA-1CD0-FBA3ABB17E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74842" y="5005178"/>
            <a:ext cx="2374490" cy="742028"/>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
            <a:extLst>
              <a:ext uri="{FF2B5EF4-FFF2-40B4-BE49-F238E27FC236}">
                <a16:creationId xmlns:a16="http://schemas.microsoft.com/office/drawing/2014/main" id="{C636E5AC-906D-48BB-4934-50FC7183E66B}"/>
              </a:ext>
            </a:extLst>
          </p:cNvPr>
          <p:cNvSpPr txBox="1">
            <a:spLocks/>
          </p:cNvSpPr>
          <p:nvPr/>
        </p:nvSpPr>
        <p:spPr>
          <a:xfrm>
            <a:off x="194668" y="5584551"/>
            <a:ext cx="4377332" cy="1158745"/>
          </a:xfrm>
          <a:prstGeom prst="rect">
            <a:avLst/>
          </a:prstGeom>
        </p:spPr>
        <p:txBody>
          <a:bodyPr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t>Session 2</a:t>
            </a:r>
          </a:p>
          <a:p>
            <a:r>
              <a:rPr lang="en-US" sz="2000" dirty="0" err="1"/>
              <a:t>Sesiwn</a:t>
            </a:r>
            <a:r>
              <a:rPr lang="en-US" sz="2000" dirty="0"/>
              <a:t> 2</a:t>
            </a:r>
          </a:p>
        </p:txBody>
      </p:sp>
    </p:spTree>
    <p:extLst>
      <p:ext uri="{BB962C8B-B14F-4D97-AF65-F5344CB8AC3E}">
        <p14:creationId xmlns:p14="http://schemas.microsoft.com/office/powerpoint/2010/main" val="2164502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031FC-780C-33A0-4051-083FEAF3F45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8C25F01-5FCE-6A34-CAC6-E335B89AD827}"/>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dirty="0"/>
              <a:t>Programme Overview</a:t>
            </a:r>
          </a:p>
          <a:p>
            <a:pPr>
              <a:spcAft>
                <a:spcPts val="600"/>
              </a:spcAft>
            </a:pPr>
            <a:r>
              <a:rPr lang="1106" sz="3000" b="1" dirty="0"/>
              <a:t>Trosolwg o'r Rhaglen</a:t>
            </a:r>
          </a:p>
          <a:p>
            <a:pPr>
              <a:spcAft>
                <a:spcPts val="600"/>
              </a:spcAft>
            </a:pPr>
            <a:endParaRPr lang="en-GB" sz="3000" b="1" dirty="0"/>
          </a:p>
        </p:txBody>
      </p:sp>
      <p:pic>
        <p:nvPicPr>
          <p:cNvPr id="4" name="Graphic 3" descr="Harvey Balls 0% with solid fill">
            <a:extLst>
              <a:ext uri="{FF2B5EF4-FFF2-40B4-BE49-F238E27FC236}">
                <a16:creationId xmlns:a16="http://schemas.microsoft.com/office/drawing/2014/main" id="{CCADA567-64A5-3D1A-A2A8-CC4B26533FA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5" name="Graphic 4" descr="Tea with solid fill">
            <a:extLst>
              <a:ext uri="{FF2B5EF4-FFF2-40B4-BE49-F238E27FC236}">
                <a16:creationId xmlns:a16="http://schemas.microsoft.com/office/drawing/2014/main" id="{985D3740-20E1-A8EF-CEA7-C63B257750D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6" name="Graphic 5" descr="Harvey Balls 25% with solid fill">
            <a:extLst>
              <a:ext uri="{FF2B5EF4-FFF2-40B4-BE49-F238E27FC236}">
                <a16:creationId xmlns:a16="http://schemas.microsoft.com/office/drawing/2014/main" id="{7CFE8973-5FD2-8F8C-8439-DE68EBC6F16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1" name="Graphic 10" descr="Harvey Balls 100% with solid fill">
            <a:extLst>
              <a:ext uri="{FF2B5EF4-FFF2-40B4-BE49-F238E27FC236}">
                <a16:creationId xmlns:a16="http://schemas.microsoft.com/office/drawing/2014/main" id="{452E30F1-A5BA-B560-B4C3-674A67C1DDD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2" name="Graphic 11" descr="Harvey Balls 65% with solid fill">
            <a:extLst>
              <a:ext uri="{FF2B5EF4-FFF2-40B4-BE49-F238E27FC236}">
                <a16:creationId xmlns:a16="http://schemas.microsoft.com/office/drawing/2014/main" id="{425187DC-1ECB-B6DF-59F5-7F6B323AD56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3" name="Graphic 12" descr="Harvey Balls 75% with solid fill">
            <a:extLst>
              <a:ext uri="{FF2B5EF4-FFF2-40B4-BE49-F238E27FC236}">
                <a16:creationId xmlns:a16="http://schemas.microsoft.com/office/drawing/2014/main" id="{846978C6-B338-E425-70B4-BD337BC9090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4" name="Graphic 13" descr="Harvey Balls 85% with solid fill">
            <a:extLst>
              <a:ext uri="{FF2B5EF4-FFF2-40B4-BE49-F238E27FC236}">
                <a16:creationId xmlns:a16="http://schemas.microsoft.com/office/drawing/2014/main" id="{75CA33D6-5829-495F-E604-2CC0A9983D0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5" name="Graphic 14" descr="Harvey Balls 10% with solid fill">
            <a:extLst>
              <a:ext uri="{FF2B5EF4-FFF2-40B4-BE49-F238E27FC236}">
                <a16:creationId xmlns:a16="http://schemas.microsoft.com/office/drawing/2014/main" id="{4E92DFF6-E6EC-CEDC-2B66-36611A1E3B5F}"/>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6" name="Graphic 15" descr="Harvey Balls 45% with solid fill">
            <a:extLst>
              <a:ext uri="{FF2B5EF4-FFF2-40B4-BE49-F238E27FC236}">
                <a16:creationId xmlns:a16="http://schemas.microsoft.com/office/drawing/2014/main" id="{269C31F4-58FA-C004-03C5-1162CEEE7740}"/>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28" name="Rectangle 27">
            <a:extLst>
              <a:ext uri="{FF2B5EF4-FFF2-40B4-BE49-F238E27FC236}">
                <a16:creationId xmlns:a16="http://schemas.microsoft.com/office/drawing/2014/main" id="{BE68D7D8-79F2-5369-4638-E7DCB37392B4}"/>
              </a:ext>
            </a:extLst>
          </p:cNvPr>
          <p:cNvSpPr/>
          <p:nvPr/>
        </p:nvSpPr>
        <p:spPr>
          <a:xfrm>
            <a:off x="908461"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Family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Toolkit </a:t>
            </a:r>
            <a:r>
              <a:rPr lang="en-US" sz="140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to deliver </a:t>
            </a:r>
            <a:r>
              <a:rPr lang="en-US" sz="1400" b="1">
                <a:solidFill>
                  <a:schemeClr val="tx1"/>
                </a:solidFill>
                <a:highlight>
                  <a:srgbClr val="FFFFFF"/>
                </a:highlight>
                <a:latin typeface="Lato"/>
                <a:ea typeface="Lato"/>
                <a:cs typeface="Lato"/>
              </a:rPr>
              <a:t>‘Help Your Child Love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a:t>
            </a:r>
            <a:r>
              <a:rPr lang="en-US" sz="140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the </a:t>
            </a:r>
            <a:r>
              <a:rPr lang="en-US" sz="1400" b="1">
                <a:solidFill>
                  <a:schemeClr val="tx1"/>
                </a:solidFill>
                <a:highlight>
                  <a:srgbClr val="FFFFFF"/>
                </a:highlight>
                <a:latin typeface="Lato"/>
                <a:ea typeface="Lato"/>
                <a:cs typeface="Lato"/>
              </a:rPr>
              <a:t>National Numeracy Challenge </a:t>
            </a:r>
            <a:r>
              <a:rPr lang="en-US" sz="1400">
                <a:solidFill>
                  <a:schemeClr val="tx1"/>
                </a:solidFill>
                <a:highlight>
                  <a:srgbClr val="FFFFFF"/>
                </a:highlight>
                <a:latin typeface="Lato"/>
                <a:ea typeface="Lato"/>
                <a:cs typeface="Lato"/>
              </a:rPr>
              <a:t>for staff and parents.</a:t>
            </a:r>
            <a:r>
              <a:rPr lang="en-US" sz="1800">
                <a:latin typeface="Lato"/>
                <a:ea typeface="Lato"/>
                <a:cs typeface="Lato"/>
              </a:rPr>
              <a:t>.</a:t>
            </a:r>
            <a:endParaRPr lang="en-GB">
              <a:latin typeface="Lato"/>
              <a:ea typeface="Lato"/>
              <a:cs typeface="Lato"/>
            </a:endParaRPr>
          </a:p>
        </p:txBody>
      </p:sp>
      <p:sp>
        <p:nvSpPr>
          <p:cNvPr id="32" name="Rectangle 31">
            <a:extLst>
              <a:ext uri="{FF2B5EF4-FFF2-40B4-BE49-F238E27FC236}">
                <a16:creationId xmlns:a16="http://schemas.microsoft.com/office/drawing/2014/main" id="{BED483C4-2ED4-2ED9-7FDD-C326AFE64115}"/>
              </a:ext>
            </a:extLst>
          </p:cNvPr>
          <p:cNvSpPr/>
          <p:nvPr/>
        </p:nvSpPr>
        <p:spPr>
          <a:xfrm>
            <a:off x="908460"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Ongoing support</a:t>
            </a:r>
            <a:r>
              <a:rPr lang="en-US" sz="1400">
                <a:solidFill>
                  <a:schemeClr val="tx1"/>
                </a:solidFill>
                <a:highlight>
                  <a:srgbClr val="FFFFFF"/>
                </a:highlight>
                <a:latin typeface="Lato"/>
                <a:ea typeface="Lato"/>
                <a:cs typeface="Lato"/>
              </a:rPr>
              <a:t> from a dedicated National Numeracy team throughout the </a:t>
            </a:r>
            <a:r>
              <a:rPr lang="en-US" sz="1400" err="1">
                <a:solidFill>
                  <a:schemeClr val="tx1"/>
                </a:solidFill>
                <a:highlight>
                  <a:srgbClr val="FFFFFF"/>
                </a:highlight>
                <a:latin typeface="Lato"/>
                <a:ea typeface="Lato"/>
                <a:cs typeface="Lato"/>
              </a:rPr>
              <a:t>programme</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an online</a:t>
            </a:r>
            <a:r>
              <a:rPr lang="en-US" sz="1400" b="1">
                <a:solidFill>
                  <a:schemeClr val="tx1"/>
                </a:solidFill>
                <a:highlight>
                  <a:srgbClr val="FFFFFF"/>
                </a:highlight>
                <a:latin typeface="Lato"/>
                <a:ea typeface="Lato"/>
                <a:cs typeface="Lato"/>
              </a:rPr>
              <a:t> resource hub</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online </a:t>
            </a:r>
            <a:r>
              <a:rPr lang="en-US" sz="1400" b="1">
                <a:solidFill>
                  <a:schemeClr val="tx1"/>
                </a:solidFill>
                <a:highlight>
                  <a:srgbClr val="FFFFFF"/>
                </a:highlight>
                <a:latin typeface="Lato"/>
                <a:ea typeface="Lato"/>
                <a:cs typeface="Lato"/>
              </a:rPr>
              <a:t>forums </a:t>
            </a:r>
            <a:r>
              <a:rPr lang="en-US" sz="140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a:t>
            </a:r>
            <a:r>
              <a:rPr lang="en-US" sz="1400" b="1">
                <a:solidFill>
                  <a:schemeClr val="tx1"/>
                </a:solidFill>
                <a:highlight>
                  <a:srgbClr val="FFFFFF"/>
                </a:highlight>
                <a:latin typeface="Lato"/>
                <a:ea typeface="Lato"/>
                <a:cs typeface="Lato"/>
              </a:rPr>
              <a:t>newsletter</a:t>
            </a:r>
            <a:r>
              <a:rPr lang="en-US" sz="1400">
                <a:solidFill>
                  <a:schemeClr val="tx1"/>
                </a:solidFill>
                <a:highlight>
                  <a:srgbClr val="FFFFFF"/>
                </a:highlight>
                <a:latin typeface="Lato"/>
                <a:ea typeface="Lato"/>
                <a:cs typeface="Lato"/>
              </a:rPr>
              <a:t>.</a:t>
            </a:r>
            <a:r>
              <a:rPr lang="en-US" sz="1800">
                <a:latin typeface="Lato"/>
                <a:ea typeface="Lato"/>
                <a:cs typeface="Lato"/>
              </a:rPr>
              <a:t>.</a:t>
            </a:r>
            <a:endParaRPr lang="en-GB">
              <a:latin typeface="Lato"/>
              <a:ea typeface="Lato"/>
              <a:cs typeface="Lato"/>
            </a:endParaRPr>
          </a:p>
        </p:txBody>
      </p:sp>
      <p:sp>
        <p:nvSpPr>
          <p:cNvPr id="33" name="Rectangle 32">
            <a:extLst>
              <a:ext uri="{FF2B5EF4-FFF2-40B4-BE49-F238E27FC236}">
                <a16:creationId xmlns:a16="http://schemas.microsoft.com/office/drawing/2014/main" id="{EEC907AC-9A78-9817-F3EC-7290C350A120}"/>
              </a:ext>
            </a:extLst>
          </p:cNvPr>
          <p:cNvSpPr/>
          <p:nvPr/>
        </p:nvSpPr>
        <p:spPr>
          <a:xfrm>
            <a:off x="1140502" y="3280501"/>
            <a:ext cx="3484672" cy="499368"/>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 name="Rectangle 2">
            <a:extLst>
              <a:ext uri="{FF2B5EF4-FFF2-40B4-BE49-F238E27FC236}">
                <a16:creationId xmlns:a16="http://schemas.microsoft.com/office/drawing/2014/main" id="{01755C2C-DD89-1F2D-92AF-3AB5F70144EE}"/>
              </a:ext>
            </a:extLst>
          </p:cNvPr>
          <p:cNvSpPr/>
          <p:nvPr/>
        </p:nvSpPr>
        <p:spPr>
          <a:xfrm>
            <a:off x="4942708" y="2222000"/>
            <a:ext cx="3802206" cy="21751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Adnoddau</a:t>
            </a:r>
          </a:p>
          <a:p>
            <a:pPr marL="285750" indent="-285750" fontAlgn="base">
              <a:buFont typeface="Arial" pitchFamily="34" charset="0"/>
              <a:buChar char="•"/>
              <a:defRPr b="0" i="0"/>
            </a:pPr>
            <a:r>
              <a:rPr lang="1106" sz="1350" b="0" dirty="0">
                <a:solidFill>
                  <a:schemeClr val="tx1"/>
                </a:solidFill>
                <a:highlight>
                  <a:srgbClr val="FFFFFF"/>
                </a:highlight>
                <a:latin typeface="Lato"/>
                <a:ea typeface="Lato"/>
                <a:cs typeface="Lato"/>
              </a:rPr>
              <a:t>Gweithgareddau a llyfrau lloffion y </a:t>
            </a:r>
            <a:r>
              <a:rPr lang="1106" sz="1350" b="1" dirty="0">
                <a:solidFill>
                  <a:schemeClr val="tx1"/>
                </a:solidFill>
                <a:highlight>
                  <a:srgbClr val="FFFFFF"/>
                </a:highlight>
                <a:latin typeface="Lato"/>
                <a:ea typeface="Lato"/>
                <a:cs typeface="Lato"/>
              </a:rPr>
              <a:t>Pecyn Cymorth Mathemateg i'r Teulu </a:t>
            </a:r>
            <a:r>
              <a:rPr lang="1106" sz="1350" b="0" dirty="0">
                <a:solidFill>
                  <a:schemeClr val="tx1"/>
                </a:solidFill>
                <a:highlight>
                  <a:srgbClr val="FFFFFF"/>
                </a:highlight>
                <a:latin typeface="Lato"/>
                <a:ea typeface="Lato"/>
                <a:cs typeface="Lato"/>
              </a:rPr>
              <a:t>ar gyfer pob disgybl</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Deunyddiau ar gyfer cyfathrebu â rhieni</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Deunyddiau i gynnal gweithdai </a:t>
            </a:r>
            <a:r>
              <a:rPr lang="1106" sz="1350" b="1" dirty="0">
                <a:solidFill>
                  <a:schemeClr val="tx1"/>
                </a:solidFill>
                <a:highlight>
                  <a:srgbClr val="FFFFFF"/>
                </a:highlight>
                <a:latin typeface="Lato"/>
                <a:ea typeface="Lato"/>
                <a:cs typeface="Lato"/>
              </a:rPr>
              <a:t>‘Helpu Eich Plentyn i Fwynhau Mathemateg!’</a:t>
            </a:r>
            <a:r>
              <a:rPr lang="1106" sz="1350" dirty="0">
                <a:solidFill>
                  <a:schemeClr val="tx1"/>
                </a:solidFill>
                <a:highlight>
                  <a:srgbClr val="FFFFFF"/>
                </a:highlight>
                <a:latin typeface="Lato"/>
                <a:ea typeface="Lato"/>
                <a:cs typeface="Lato"/>
              </a:rPr>
              <a:t> ar gyfer rhieni</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Mynediad at y </a:t>
            </a:r>
            <a:r>
              <a:rPr lang="1106" sz="1350" b="1" dirty="0">
                <a:solidFill>
                  <a:schemeClr val="tx1"/>
                </a:solidFill>
                <a:highlight>
                  <a:srgbClr val="FFFFFF"/>
                </a:highlight>
                <a:latin typeface="Lato"/>
                <a:ea typeface="Lato"/>
                <a:cs typeface="Lato"/>
              </a:rPr>
              <a:t>National Numeracy Challenge</a:t>
            </a:r>
            <a:r>
              <a:rPr lang="1106" sz="1350" dirty="0">
                <a:solidFill>
                  <a:schemeClr val="tx1"/>
                </a:solidFill>
                <a:highlight>
                  <a:srgbClr val="FFFFFF"/>
                </a:highlight>
                <a:latin typeface="Lato"/>
                <a:ea typeface="Lato"/>
                <a:cs typeface="Lato"/>
              </a:rPr>
              <a:t> i staff a rhieni</a:t>
            </a:r>
            <a:endParaRPr lang="en-GB" sz="1350" dirty="0">
              <a:latin typeface="Lato"/>
              <a:ea typeface="Lato"/>
              <a:cs typeface="Lato"/>
            </a:endParaRPr>
          </a:p>
        </p:txBody>
      </p:sp>
      <p:sp>
        <p:nvSpPr>
          <p:cNvPr id="7" name="Rectangle 6">
            <a:extLst>
              <a:ext uri="{FF2B5EF4-FFF2-40B4-BE49-F238E27FC236}">
                <a16:creationId xmlns:a16="http://schemas.microsoft.com/office/drawing/2014/main" id="{512CD39C-3884-904C-86CE-0EEC8DDD46A8}"/>
              </a:ext>
            </a:extLst>
          </p:cNvPr>
          <p:cNvSpPr/>
          <p:nvPr/>
        </p:nvSpPr>
        <p:spPr>
          <a:xfrm>
            <a:off x="4942707" y="4481465"/>
            <a:ext cx="3802206" cy="19625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Cymorth</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Cymorth parhaus </a:t>
            </a:r>
            <a:r>
              <a:rPr lang="1106" sz="1350" b="0" dirty="0">
                <a:solidFill>
                  <a:schemeClr val="tx1"/>
                </a:solidFill>
                <a:highlight>
                  <a:srgbClr val="FFFFFF"/>
                </a:highlight>
                <a:latin typeface="Lato"/>
                <a:ea typeface="Lato"/>
                <a:cs typeface="Lato"/>
              </a:rPr>
              <a:t>gan dîm pwrpasol National Numeracy trwy gydol y rhaglen</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Mynediad at </a:t>
            </a:r>
            <a:r>
              <a:rPr lang="1106" sz="1350" b="1" dirty="0">
                <a:solidFill>
                  <a:schemeClr val="tx1"/>
                </a:solidFill>
                <a:highlight>
                  <a:srgbClr val="FFFFFF"/>
                </a:highlight>
                <a:latin typeface="Lato"/>
                <a:ea typeface="Lato"/>
                <a:cs typeface="Lato"/>
              </a:rPr>
              <a:t>hwb adnoddau</a:t>
            </a:r>
            <a:r>
              <a:rPr lang="1106" sz="1350" dirty="0">
                <a:solidFill>
                  <a:schemeClr val="tx1"/>
                </a:solidFill>
                <a:highlight>
                  <a:srgbClr val="FFFFFF"/>
                </a:highlight>
                <a:latin typeface="Lato"/>
                <a:ea typeface="Lato"/>
                <a:cs typeface="Lato"/>
              </a:rPr>
              <a:t> ar-lein</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Fforymau </a:t>
            </a:r>
            <a:r>
              <a:rPr lang="1106" sz="1350" dirty="0">
                <a:solidFill>
                  <a:schemeClr val="tx1"/>
                </a:solidFill>
                <a:highlight>
                  <a:srgbClr val="FFFFFF"/>
                </a:highlight>
                <a:latin typeface="Lato"/>
                <a:ea typeface="Lato"/>
                <a:cs typeface="Lato"/>
              </a:rPr>
              <a:t>ar-lein bob tymor gydag ysgolion eraill i rannu llwyddiannau a heriau</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Cylchlythyr</a:t>
            </a:r>
            <a:r>
              <a:rPr lang="1106" sz="1350" dirty="0">
                <a:solidFill>
                  <a:schemeClr val="tx1"/>
                </a:solidFill>
                <a:highlight>
                  <a:srgbClr val="FFFFFF"/>
                </a:highlight>
                <a:latin typeface="Lato"/>
                <a:ea typeface="Lato"/>
                <a:cs typeface="Lato"/>
              </a:rPr>
              <a:t> tymhorol</a:t>
            </a:r>
            <a:endParaRPr lang="en-GB" sz="1350" dirty="0">
              <a:latin typeface="Lato"/>
              <a:ea typeface="Lato"/>
              <a:cs typeface="Lato"/>
            </a:endParaRPr>
          </a:p>
        </p:txBody>
      </p:sp>
      <p:sp>
        <p:nvSpPr>
          <p:cNvPr id="8" name="Rectangle 7">
            <a:extLst>
              <a:ext uri="{FF2B5EF4-FFF2-40B4-BE49-F238E27FC236}">
                <a16:creationId xmlns:a16="http://schemas.microsoft.com/office/drawing/2014/main" id="{E439E0C4-4F5B-8E9D-6768-75F53D72FEE9}"/>
              </a:ext>
            </a:extLst>
          </p:cNvPr>
          <p:cNvSpPr/>
          <p:nvPr/>
        </p:nvSpPr>
        <p:spPr>
          <a:xfrm>
            <a:off x="5174749" y="3316712"/>
            <a:ext cx="3484672" cy="575805"/>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Tree>
    <p:extLst>
      <p:ext uri="{BB962C8B-B14F-4D97-AF65-F5344CB8AC3E}">
        <p14:creationId xmlns:p14="http://schemas.microsoft.com/office/powerpoint/2010/main" val="3650147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8FC3F-5962-FEDD-72CE-8283B86FF981}"/>
              </a:ext>
            </a:extLst>
          </p:cNvPr>
          <p:cNvSpPr>
            <a:spLocks noGrp="1"/>
          </p:cNvSpPr>
          <p:nvPr>
            <p:ph type="body" sz="quarter" idx="13"/>
          </p:nvPr>
        </p:nvSpPr>
        <p:spPr>
          <a:xfrm>
            <a:off x="717197" y="176227"/>
            <a:ext cx="8237617" cy="1158745"/>
          </a:xfrm>
        </p:spPr>
        <p:txBody>
          <a:bodyPr/>
          <a:lstStyle/>
          <a:p>
            <a:r>
              <a:rPr lang="en-GB" sz="2800" b="1" dirty="0"/>
              <a:t>Parent Workshop: Help your Child Love Maths! </a:t>
            </a:r>
          </a:p>
          <a:p>
            <a:r>
              <a:rPr lang="1106" sz="2800" b="1" dirty="0"/>
              <a:t>Gweithdy Rhieni: Helpu Eich Plentyn i Fwynhau Mathemateg!</a:t>
            </a:r>
          </a:p>
        </p:txBody>
      </p:sp>
      <p:sp>
        <p:nvSpPr>
          <p:cNvPr id="3" name="Text Placeholder 2">
            <a:extLst>
              <a:ext uri="{FF2B5EF4-FFF2-40B4-BE49-F238E27FC236}">
                <a16:creationId xmlns:a16="http://schemas.microsoft.com/office/drawing/2014/main" id="{FB2C5059-0A72-5723-0660-9BBBAC61EA21}"/>
              </a:ext>
            </a:extLst>
          </p:cNvPr>
          <p:cNvSpPr>
            <a:spLocks noGrp="1"/>
          </p:cNvSpPr>
          <p:nvPr>
            <p:ph type="body" sz="quarter" idx="10"/>
          </p:nvPr>
        </p:nvSpPr>
        <p:spPr>
          <a:xfrm>
            <a:off x="828761" y="2158489"/>
            <a:ext cx="3723364" cy="1910591"/>
          </a:xfrm>
        </p:spPr>
        <p:txBody>
          <a:bodyPr lIns="91440" tIns="45720" rIns="91440" bIns="45720" anchor="t"/>
          <a:lstStyle/>
          <a:p>
            <a:pPr marL="285750" indent="-285750" algn="l" rtl="0" fontAlgn="base">
              <a:buFont typeface="Arial" panose="020B0604020202020204" pitchFamily="34" charset="0"/>
              <a:buChar char="•"/>
            </a:pPr>
            <a:r>
              <a:rPr lang="en-GB" sz="1600" b="0" i="0" u="none" strike="noStrike" dirty="0">
                <a:effectLst/>
                <a:latin typeface="Lato"/>
                <a:ea typeface="Lato"/>
                <a:cs typeface="Lato"/>
              </a:rPr>
              <a:t>1-hour attitudinal workshop to parents/carers</a:t>
            </a:r>
          </a:p>
          <a:p>
            <a:pPr marL="285750" indent="-285750" algn="l" rtl="0" fontAlgn="base">
              <a:buFont typeface="Arial" panose="020B0604020202020204" pitchFamily="34" charset="0"/>
              <a:buChar char="•"/>
            </a:pPr>
            <a:r>
              <a:rPr lang="en-GB" sz="1600" b="0" dirty="0">
                <a:latin typeface="Lato"/>
                <a:ea typeface="Lato"/>
                <a:cs typeface="Lato"/>
              </a:rPr>
              <a:t>Top tips for supporting children to feel positive about maths</a:t>
            </a:r>
          </a:p>
          <a:p>
            <a:pPr marL="285750" indent="-285750" algn="l" rtl="0" fontAlgn="base">
              <a:buFont typeface="Arial" panose="020B0604020202020204" pitchFamily="34" charset="0"/>
              <a:buChar char="•"/>
            </a:pPr>
            <a:r>
              <a:rPr lang="en-GB" sz="1600" b="0" dirty="0">
                <a:latin typeface="Lato"/>
                <a:ea typeface="Lato"/>
                <a:cs typeface="Lato"/>
              </a:rPr>
              <a:t>No maths involved</a:t>
            </a:r>
          </a:p>
          <a:p>
            <a:pPr marL="285750" indent="-285750" algn="l" rtl="0" fontAlgn="base">
              <a:buFont typeface="Arial" panose="020B0604020202020204" pitchFamily="34" charset="0"/>
              <a:buChar char="•"/>
            </a:pPr>
            <a:r>
              <a:rPr lang="en-GB" sz="1600" b="0" dirty="0">
                <a:latin typeface="Lato"/>
                <a:ea typeface="Lato"/>
                <a:cs typeface="Lato"/>
              </a:rPr>
              <a:t>National Numeracy Challenge</a:t>
            </a:r>
          </a:p>
        </p:txBody>
      </p:sp>
      <p:pic>
        <p:nvPicPr>
          <p:cNvPr id="15" name="Picture 14" descr="A group of children in a classroom raising their hands&#10;&#10;Description automatically generated">
            <a:extLst>
              <a:ext uri="{FF2B5EF4-FFF2-40B4-BE49-F238E27FC236}">
                <a16:creationId xmlns:a16="http://schemas.microsoft.com/office/drawing/2014/main" id="{7B13C03E-19EC-D645-7639-D14A579DE0DF}"/>
              </a:ext>
            </a:extLst>
          </p:cNvPr>
          <p:cNvPicPr>
            <a:picLocks noChangeAspect="1"/>
          </p:cNvPicPr>
          <p:nvPr/>
        </p:nvPicPr>
        <p:blipFill>
          <a:blip r:embed="rId3"/>
          <a:stretch>
            <a:fillRect/>
          </a:stretch>
        </p:blipFill>
        <p:spPr>
          <a:xfrm>
            <a:off x="4836006" y="2511404"/>
            <a:ext cx="4307994" cy="3223875"/>
          </a:xfrm>
          <a:prstGeom prst="rect">
            <a:avLst/>
          </a:prstGeom>
        </p:spPr>
      </p:pic>
      <p:sp>
        <p:nvSpPr>
          <p:cNvPr id="16" name="Rectangle 15">
            <a:extLst>
              <a:ext uri="{FF2B5EF4-FFF2-40B4-BE49-F238E27FC236}">
                <a16:creationId xmlns:a16="http://schemas.microsoft.com/office/drawing/2014/main" id="{40FEF057-22B6-EAFE-1B04-CC2E228A992E}"/>
              </a:ext>
            </a:extLst>
          </p:cNvPr>
          <p:cNvSpPr/>
          <p:nvPr/>
        </p:nvSpPr>
        <p:spPr>
          <a:xfrm>
            <a:off x="6364467" y="4497494"/>
            <a:ext cx="1175023" cy="572457"/>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Graphic 3" descr="Harvey Balls 0% with solid fill">
            <a:extLst>
              <a:ext uri="{FF2B5EF4-FFF2-40B4-BE49-F238E27FC236}">
                <a16:creationId xmlns:a16="http://schemas.microsoft.com/office/drawing/2014/main" id="{D1C1AFFD-DD6E-8A11-8674-C1938E99D4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7" name="Graphic 16" descr="Tea with solid fill">
            <a:extLst>
              <a:ext uri="{FF2B5EF4-FFF2-40B4-BE49-F238E27FC236}">
                <a16:creationId xmlns:a16="http://schemas.microsoft.com/office/drawing/2014/main" id="{13660818-5F29-0717-D187-0418E2BFD2C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8" name="Graphic 17" descr="Harvey Balls 25% with solid fill">
            <a:extLst>
              <a:ext uri="{FF2B5EF4-FFF2-40B4-BE49-F238E27FC236}">
                <a16:creationId xmlns:a16="http://schemas.microsoft.com/office/drawing/2014/main" id="{EC9C7DF3-DF3B-2357-3A0E-9498CA66734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9" name="Graphic 18" descr="Harvey Balls 100% with solid fill">
            <a:extLst>
              <a:ext uri="{FF2B5EF4-FFF2-40B4-BE49-F238E27FC236}">
                <a16:creationId xmlns:a16="http://schemas.microsoft.com/office/drawing/2014/main" id="{2DD598CB-B62E-82A2-A47F-32977FB744D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20" name="Graphic 19" descr="Harvey Balls 65% with solid fill">
            <a:extLst>
              <a:ext uri="{FF2B5EF4-FFF2-40B4-BE49-F238E27FC236}">
                <a16:creationId xmlns:a16="http://schemas.microsoft.com/office/drawing/2014/main" id="{77B9E351-4919-CB19-C206-9D4B19438CB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1" name="Graphic 20" descr="Harvey Balls 75% with solid fill">
            <a:extLst>
              <a:ext uri="{FF2B5EF4-FFF2-40B4-BE49-F238E27FC236}">
                <a16:creationId xmlns:a16="http://schemas.microsoft.com/office/drawing/2014/main" id="{EBE311BE-FFC6-7A0E-6C47-32050AD1E93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2" name="Graphic 21" descr="Harvey Balls 85% with solid fill">
            <a:extLst>
              <a:ext uri="{FF2B5EF4-FFF2-40B4-BE49-F238E27FC236}">
                <a16:creationId xmlns:a16="http://schemas.microsoft.com/office/drawing/2014/main" id="{1BD868FD-987A-4853-C3A2-B9BD50DBE5C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3" name="Graphic 22" descr="Harvey Balls 10% with solid fill">
            <a:extLst>
              <a:ext uri="{FF2B5EF4-FFF2-40B4-BE49-F238E27FC236}">
                <a16:creationId xmlns:a16="http://schemas.microsoft.com/office/drawing/2014/main" id="{8D66E103-FF7E-E908-E3B3-A0BFAD57018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5" name="Graphic 24" descr="Harvey Balls 45% with solid fill">
            <a:extLst>
              <a:ext uri="{FF2B5EF4-FFF2-40B4-BE49-F238E27FC236}">
                <a16:creationId xmlns:a16="http://schemas.microsoft.com/office/drawing/2014/main" id="{B3984CF1-EEA2-B420-C0B4-9E6D0BD4F8C8}"/>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
        <p:nvSpPr>
          <p:cNvPr id="5" name="Text Placeholder 2">
            <a:extLst>
              <a:ext uri="{FF2B5EF4-FFF2-40B4-BE49-F238E27FC236}">
                <a16:creationId xmlns:a16="http://schemas.microsoft.com/office/drawing/2014/main" id="{34D63A4D-627D-24C9-CBBC-46B51240DBEA}"/>
              </a:ext>
            </a:extLst>
          </p:cNvPr>
          <p:cNvSpPr txBox="1">
            <a:spLocks/>
          </p:cNvSpPr>
          <p:nvPr/>
        </p:nvSpPr>
        <p:spPr>
          <a:xfrm>
            <a:off x="828761" y="4216518"/>
            <a:ext cx="3723364" cy="2399550"/>
          </a:xfrm>
          <a:prstGeom prst="rect">
            <a:avLst/>
          </a:prstGeom>
        </p:spPr>
        <p:txBody>
          <a:bodyPr lIns="91440" tIns="45720" rIns="91440" bIns="45720" anchor="t"/>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fontAlgn="base">
              <a:buFont typeface="Arial" pitchFamily="34" charset="0"/>
              <a:buChar char="•"/>
              <a:defRPr b="0" i="0"/>
            </a:pPr>
            <a:r>
              <a:rPr lang="en-GB" sz="1600" b="0" dirty="0" err="1">
                <a:latin typeface="Lato"/>
                <a:ea typeface="Lato"/>
                <a:cs typeface="Lato"/>
              </a:rPr>
              <a:t>Gweithdy</a:t>
            </a:r>
            <a:r>
              <a:rPr lang="en-GB" sz="1600" b="0" dirty="0">
                <a:latin typeface="Lato"/>
                <a:ea typeface="Lato"/>
                <a:cs typeface="Lato"/>
              </a:rPr>
              <a:t> </a:t>
            </a:r>
            <a:r>
              <a:rPr lang="en-GB" sz="1600" b="0" dirty="0" err="1">
                <a:latin typeface="Lato"/>
                <a:ea typeface="Lato"/>
                <a:cs typeface="Lato"/>
              </a:rPr>
              <a:t>agweddau</a:t>
            </a:r>
            <a:r>
              <a:rPr lang="en-GB" sz="1600" b="0" dirty="0">
                <a:latin typeface="Lato"/>
                <a:ea typeface="Lato"/>
                <a:cs typeface="Lato"/>
              </a:rPr>
              <a:t> 1 </a:t>
            </a:r>
            <a:r>
              <a:rPr lang="en-GB" sz="1600" b="0" dirty="0" err="1">
                <a:latin typeface="Lato"/>
                <a:ea typeface="Lato"/>
                <a:cs typeface="Lato"/>
              </a:rPr>
              <a:t>awr</a:t>
            </a:r>
            <a:r>
              <a:rPr lang="en-GB" sz="1600" b="0" dirty="0">
                <a:latin typeface="Lato"/>
                <a:ea typeface="Lato"/>
                <a:cs typeface="Lato"/>
              </a:rPr>
              <a:t> </a:t>
            </a:r>
            <a:r>
              <a:rPr lang="en-GB" sz="1600" b="0" dirty="0" err="1">
                <a:latin typeface="Lato"/>
                <a:ea typeface="Lato"/>
                <a:cs typeface="Lato"/>
              </a:rPr>
              <a:t>i</a:t>
            </a:r>
            <a:r>
              <a:rPr lang="en-GB" sz="1600" b="0" dirty="0">
                <a:latin typeface="Lato"/>
                <a:ea typeface="Lato"/>
                <a:cs typeface="Lato"/>
              </a:rPr>
              <a:t> </a:t>
            </a:r>
            <a:r>
              <a:rPr lang="en-GB" sz="1600" b="0" dirty="0" err="1">
                <a:latin typeface="Lato"/>
                <a:ea typeface="Lato"/>
                <a:cs typeface="Lato"/>
              </a:rPr>
              <a:t>rieni</a:t>
            </a:r>
            <a:r>
              <a:rPr lang="en-GB" sz="1600" b="0" dirty="0">
                <a:latin typeface="Lato"/>
                <a:ea typeface="Lato"/>
                <a:cs typeface="Lato"/>
              </a:rPr>
              <a:t>/</a:t>
            </a:r>
            <a:r>
              <a:rPr lang="en-GB" sz="1600" b="0" dirty="0" err="1">
                <a:latin typeface="Lato"/>
                <a:ea typeface="Lato"/>
                <a:cs typeface="Lato"/>
              </a:rPr>
              <a:t>ofalwyr</a:t>
            </a:r>
            <a:endParaRPr lang="en-GB" sz="1600" b="0" dirty="0">
              <a:latin typeface="Lato"/>
              <a:ea typeface="Lato"/>
              <a:cs typeface="Lato"/>
            </a:endParaRPr>
          </a:p>
          <a:p>
            <a:pPr marL="285750" indent="-285750" fontAlgn="base">
              <a:buFont typeface="Arial" pitchFamily="34" charset="0"/>
              <a:buChar char="•"/>
              <a:defRPr b="0" i="0"/>
            </a:pPr>
            <a:r>
              <a:rPr lang="en-GB" sz="1600" b="0" dirty="0" err="1">
                <a:latin typeface="Lato"/>
                <a:ea typeface="Lato"/>
                <a:cs typeface="Lato"/>
              </a:rPr>
              <a:t>Awgrymiadau</a:t>
            </a:r>
            <a:r>
              <a:rPr lang="en-GB" sz="1600" b="0" dirty="0">
                <a:latin typeface="Lato"/>
                <a:ea typeface="Lato"/>
                <a:cs typeface="Lato"/>
              </a:rPr>
              <a:t> </a:t>
            </a:r>
            <a:r>
              <a:rPr lang="en-GB" sz="1600" b="0" dirty="0" err="1">
                <a:latin typeface="Lato"/>
                <a:ea typeface="Lato"/>
                <a:cs typeface="Lato"/>
              </a:rPr>
              <a:t>defnyddiol</a:t>
            </a:r>
            <a:r>
              <a:rPr lang="en-GB" sz="1600" b="0" dirty="0">
                <a:latin typeface="Lato"/>
                <a:ea typeface="Lato"/>
                <a:cs typeface="Lato"/>
              </a:rPr>
              <a:t> </a:t>
            </a:r>
            <a:r>
              <a:rPr lang="en-GB" sz="1600" b="0" dirty="0" err="1">
                <a:latin typeface="Lato"/>
                <a:ea typeface="Lato"/>
                <a:cs typeface="Lato"/>
              </a:rPr>
              <a:t>ar</a:t>
            </a:r>
            <a:r>
              <a:rPr lang="en-GB" sz="1600" b="0" dirty="0">
                <a:latin typeface="Lato"/>
                <a:ea typeface="Lato"/>
                <a:cs typeface="Lato"/>
              </a:rPr>
              <a:t> </a:t>
            </a:r>
            <a:r>
              <a:rPr lang="en-GB" sz="1600" b="0" dirty="0" err="1">
                <a:latin typeface="Lato"/>
                <a:ea typeface="Lato"/>
                <a:cs typeface="Lato"/>
              </a:rPr>
              <a:t>gyfer</a:t>
            </a:r>
            <a:r>
              <a:rPr lang="en-GB" sz="1600" b="0" dirty="0">
                <a:latin typeface="Lato"/>
                <a:ea typeface="Lato"/>
                <a:cs typeface="Lato"/>
              </a:rPr>
              <a:t> </a:t>
            </a:r>
            <a:r>
              <a:rPr lang="en-GB" sz="1600" b="0" dirty="0" err="1">
                <a:latin typeface="Lato"/>
                <a:ea typeface="Lato"/>
                <a:cs typeface="Lato"/>
              </a:rPr>
              <a:t>cefnogi</a:t>
            </a:r>
            <a:r>
              <a:rPr lang="en-GB" sz="1600" b="0" dirty="0">
                <a:latin typeface="Lato"/>
                <a:ea typeface="Lato"/>
                <a:cs typeface="Lato"/>
              </a:rPr>
              <a:t> plant </a:t>
            </a:r>
            <a:r>
              <a:rPr lang="en-GB" sz="1600" b="0" dirty="0" err="1">
                <a:latin typeface="Lato"/>
                <a:ea typeface="Lato"/>
                <a:cs typeface="Lato"/>
              </a:rPr>
              <a:t>i</a:t>
            </a:r>
            <a:r>
              <a:rPr lang="en-GB" sz="1600" b="0" dirty="0">
                <a:latin typeface="Lato"/>
                <a:ea typeface="Lato"/>
                <a:cs typeface="Lato"/>
              </a:rPr>
              <a:t> </a:t>
            </a:r>
            <a:r>
              <a:rPr lang="en-GB" sz="1600" b="0" dirty="0" err="1">
                <a:latin typeface="Lato"/>
                <a:ea typeface="Lato"/>
                <a:cs typeface="Lato"/>
              </a:rPr>
              <a:t>deimlo'n</a:t>
            </a:r>
            <a:r>
              <a:rPr lang="en-GB" sz="1600" b="0" dirty="0">
                <a:latin typeface="Lato"/>
                <a:ea typeface="Lato"/>
                <a:cs typeface="Lato"/>
              </a:rPr>
              <a:t> </a:t>
            </a:r>
            <a:r>
              <a:rPr lang="en-GB" sz="1600" b="0" dirty="0" err="1">
                <a:latin typeface="Lato"/>
                <a:ea typeface="Lato"/>
                <a:cs typeface="Lato"/>
              </a:rPr>
              <a:t>gadarnhaol</a:t>
            </a:r>
            <a:r>
              <a:rPr lang="en-GB" sz="1600" b="0" dirty="0">
                <a:latin typeface="Lato"/>
                <a:ea typeface="Lato"/>
                <a:cs typeface="Lato"/>
              </a:rPr>
              <a:t> </a:t>
            </a:r>
            <a:r>
              <a:rPr lang="en-GB" sz="1600" b="0" dirty="0" err="1">
                <a:latin typeface="Lato"/>
                <a:ea typeface="Lato"/>
                <a:cs typeface="Lato"/>
              </a:rPr>
              <a:t>ynghylch</a:t>
            </a:r>
            <a:r>
              <a:rPr lang="en-GB" sz="1600" b="0" dirty="0">
                <a:latin typeface="Lato"/>
                <a:ea typeface="Lato"/>
                <a:cs typeface="Lato"/>
              </a:rPr>
              <a:t> </a:t>
            </a:r>
            <a:r>
              <a:rPr lang="en-GB" sz="1600" b="0" dirty="0" err="1">
                <a:latin typeface="Lato"/>
                <a:ea typeface="Lato"/>
                <a:cs typeface="Lato"/>
              </a:rPr>
              <a:t>mathemateg</a:t>
            </a:r>
            <a:endParaRPr lang="en-GB" sz="1600" b="0" dirty="0">
              <a:latin typeface="Lato"/>
              <a:ea typeface="Lato"/>
              <a:cs typeface="Lato"/>
            </a:endParaRPr>
          </a:p>
          <a:p>
            <a:pPr marL="285750" indent="-285750" fontAlgn="base">
              <a:buFont typeface="Arial" pitchFamily="34" charset="0"/>
              <a:buChar char="•"/>
              <a:defRPr b="0" i="0"/>
            </a:pPr>
            <a:r>
              <a:rPr lang="en-GB" sz="1600" b="0" dirty="0" err="1">
                <a:latin typeface="Lato"/>
                <a:ea typeface="Lato"/>
                <a:cs typeface="Lato"/>
              </a:rPr>
              <a:t>Nid</a:t>
            </a:r>
            <a:r>
              <a:rPr lang="en-GB" sz="1600" b="0" dirty="0">
                <a:latin typeface="Lato"/>
                <a:ea typeface="Lato"/>
                <a:cs typeface="Lato"/>
              </a:rPr>
              <a:t> </a:t>
            </a:r>
            <a:r>
              <a:rPr lang="en-GB" sz="1600" b="0" dirty="0" err="1">
                <a:latin typeface="Lato"/>
                <a:ea typeface="Lato"/>
                <a:cs typeface="Lato"/>
              </a:rPr>
              <a:t>oes</a:t>
            </a:r>
            <a:r>
              <a:rPr lang="en-GB" sz="1600" b="0" dirty="0">
                <a:latin typeface="Lato"/>
                <a:ea typeface="Lato"/>
                <a:cs typeface="Lato"/>
              </a:rPr>
              <a:t> </a:t>
            </a:r>
            <a:r>
              <a:rPr lang="en-GB" sz="1600" b="0" dirty="0" err="1">
                <a:latin typeface="Lato"/>
                <a:ea typeface="Lato"/>
                <a:cs typeface="Lato"/>
              </a:rPr>
              <a:t>angen</a:t>
            </a:r>
            <a:r>
              <a:rPr lang="en-GB" sz="1600" b="0" dirty="0">
                <a:latin typeface="Lato"/>
                <a:ea typeface="Lato"/>
                <a:cs typeface="Lato"/>
              </a:rPr>
              <a:t> </a:t>
            </a:r>
            <a:r>
              <a:rPr lang="en-GB" sz="1600" b="0" dirty="0" err="1">
                <a:latin typeface="Lato"/>
                <a:ea typeface="Lato"/>
                <a:cs typeface="Lato"/>
              </a:rPr>
              <a:t>gwneud</a:t>
            </a:r>
            <a:r>
              <a:rPr lang="en-GB" sz="1600" b="0" dirty="0">
                <a:latin typeface="Lato"/>
                <a:ea typeface="Lato"/>
                <a:cs typeface="Lato"/>
              </a:rPr>
              <a:t> </a:t>
            </a:r>
            <a:r>
              <a:rPr lang="en-GB" sz="1600" b="0" dirty="0" err="1">
                <a:latin typeface="Lato"/>
                <a:ea typeface="Lato"/>
                <a:cs typeface="Lato"/>
              </a:rPr>
              <a:t>unrhyw</a:t>
            </a:r>
            <a:r>
              <a:rPr lang="en-GB" sz="1600" b="0" dirty="0">
                <a:latin typeface="Lato"/>
                <a:ea typeface="Lato"/>
                <a:cs typeface="Lato"/>
              </a:rPr>
              <a:t> </a:t>
            </a:r>
            <a:r>
              <a:rPr lang="en-GB" sz="1600" b="0" dirty="0" err="1">
                <a:latin typeface="Lato"/>
                <a:ea typeface="Lato"/>
                <a:cs typeface="Lato"/>
              </a:rPr>
              <a:t>fathemateg</a:t>
            </a:r>
            <a:endParaRPr lang="en-GB" sz="1600" b="0" dirty="0">
              <a:latin typeface="Lato"/>
              <a:ea typeface="Lato"/>
              <a:cs typeface="Lato"/>
            </a:endParaRPr>
          </a:p>
          <a:p>
            <a:pPr marL="285750" indent="-285750" fontAlgn="base">
              <a:buFont typeface="Arial" pitchFamily="34" charset="0"/>
              <a:buChar char="•"/>
              <a:defRPr b="0" i="0"/>
            </a:pPr>
            <a:r>
              <a:rPr lang="en-GB" sz="1600" b="0" dirty="0">
                <a:latin typeface="Lato"/>
                <a:ea typeface="Lato"/>
                <a:cs typeface="Lato"/>
              </a:rPr>
              <a:t>Y National Numeracy Challenge</a:t>
            </a:r>
          </a:p>
        </p:txBody>
      </p:sp>
      <p:cxnSp>
        <p:nvCxnSpPr>
          <p:cNvPr id="6" name="Straight Connector 5">
            <a:extLst>
              <a:ext uri="{FF2B5EF4-FFF2-40B4-BE49-F238E27FC236}">
                <a16:creationId xmlns:a16="http://schemas.microsoft.com/office/drawing/2014/main" id="{5B1DF79B-F942-49E9-4D17-CF1008F50494}"/>
              </a:ext>
            </a:extLst>
          </p:cNvPr>
          <p:cNvCxnSpPr>
            <a:cxnSpLocks/>
          </p:cNvCxnSpPr>
          <p:nvPr/>
        </p:nvCxnSpPr>
        <p:spPr>
          <a:xfrm flipH="1">
            <a:off x="862071" y="4060547"/>
            <a:ext cx="3690054"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20247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579328" y="164541"/>
            <a:ext cx="7985344" cy="1158745"/>
          </a:xfrm>
        </p:spPr>
        <p:txBody>
          <a:bodyPr/>
          <a:lstStyle/>
          <a:p>
            <a:r>
              <a:rPr lang="en-GB" sz="3000" b="1" dirty="0"/>
              <a:t>National Numeracy’s top tips for families</a:t>
            </a:r>
          </a:p>
          <a:p>
            <a:r>
              <a:rPr lang="1106" sz="3000" b="1" dirty="0"/>
              <a:t>Awgrymiadau defnyddiol National Numeracy ar gyfer teuluoedd</a:t>
            </a:r>
          </a:p>
        </p:txBody>
      </p:sp>
      <p:pic>
        <p:nvPicPr>
          <p:cNvPr id="7" name="Picture 6" descr="A group of people standing and dancing&#10;&#10;AI-generated content may be incorrect.">
            <a:extLst>
              <a:ext uri="{FF2B5EF4-FFF2-40B4-BE49-F238E27FC236}">
                <a16:creationId xmlns:a16="http://schemas.microsoft.com/office/drawing/2014/main" id="{E42CB041-FC5B-817F-2D06-079400A955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017" y="2013551"/>
            <a:ext cx="8079101" cy="4679908"/>
          </a:xfrm>
          <a:prstGeom prst="rect">
            <a:avLst/>
          </a:prstGeom>
        </p:spPr>
      </p:pic>
      <p:pic>
        <p:nvPicPr>
          <p:cNvPr id="3" name="Graphic 2" descr="Harvey Balls 0% with solid fill">
            <a:extLst>
              <a:ext uri="{FF2B5EF4-FFF2-40B4-BE49-F238E27FC236}">
                <a16:creationId xmlns:a16="http://schemas.microsoft.com/office/drawing/2014/main" id="{97BD0F9E-DB9C-636A-8E3F-B326D03C8B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4" name="Graphic 3" descr="Tea with solid fill">
            <a:extLst>
              <a:ext uri="{FF2B5EF4-FFF2-40B4-BE49-F238E27FC236}">
                <a16:creationId xmlns:a16="http://schemas.microsoft.com/office/drawing/2014/main" id="{565DD5BC-45EF-C644-D7B2-F197DF71AD1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5" name="Graphic 4" descr="Harvey Balls 25% with solid fill">
            <a:extLst>
              <a:ext uri="{FF2B5EF4-FFF2-40B4-BE49-F238E27FC236}">
                <a16:creationId xmlns:a16="http://schemas.microsoft.com/office/drawing/2014/main" id="{30961B55-4EC8-8798-3878-032D64B6A21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6" name="Graphic 5" descr="Harvey Balls 100% with solid fill">
            <a:extLst>
              <a:ext uri="{FF2B5EF4-FFF2-40B4-BE49-F238E27FC236}">
                <a16:creationId xmlns:a16="http://schemas.microsoft.com/office/drawing/2014/main" id="{86409387-DF6E-F2F0-B45C-5B06C29AAEF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8" name="Graphic 7" descr="Harvey Balls 65% with solid fill">
            <a:extLst>
              <a:ext uri="{FF2B5EF4-FFF2-40B4-BE49-F238E27FC236}">
                <a16:creationId xmlns:a16="http://schemas.microsoft.com/office/drawing/2014/main" id="{576B47AC-BA66-B1D3-2F47-13061BA3F5D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9" name="Graphic 8" descr="Harvey Balls 75% with solid fill">
            <a:extLst>
              <a:ext uri="{FF2B5EF4-FFF2-40B4-BE49-F238E27FC236}">
                <a16:creationId xmlns:a16="http://schemas.microsoft.com/office/drawing/2014/main" id="{5CC2FC71-9AF7-762C-F383-416F6E97670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10" name="Graphic 9" descr="Harvey Balls 85% with solid fill">
            <a:extLst>
              <a:ext uri="{FF2B5EF4-FFF2-40B4-BE49-F238E27FC236}">
                <a16:creationId xmlns:a16="http://schemas.microsoft.com/office/drawing/2014/main" id="{4B395851-8F44-24E3-A3A1-E7792C5310D2}"/>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11" name="Graphic 10" descr="Harvey Balls 10% with solid fill">
            <a:extLst>
              <a:ext uri="{FF2B5EF4-FFF2-40B4-BE49-F238E27FC236}">
                <a16:creationId xmlns:a16="http://schemas.microsoft.com/office/drawing/2014/main" id="{B36203EE-F62A-659F-A4F2-885E57DF966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12" name="Graphic 11" descr="Harvey Balls 45% with solid fill">
            <a:extLst>
              <a:ext uri="{FF2B5EF4-FFF2-40B4-BE49-F238E27FC236}">
                <a16:creationId xmlns:a16="http://schemas.microsoft.com/office/drawing/2014/main" id="{C2041BEA-DA72-9193-6DC2-A5E87959714A}"/>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4107884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8FC3F-5962-FEDD-72CE-8283B86FF981}"/>
              </a:ext>
            </a:extLst>
          </p:cNvPr>
          <p:cNvSpPr>
            <a:spLocks noGrp="1"/>
          </p:cNvSpPr>
          <p:nvPr>
            <p:ph type="body" sz="quarter" idx="13"/>
          </p:nvPr>
        </p:nvSpPr>
        <p:spPr>
          <a:xfrm>
            <a:off x="330311" y="224425"/>
            <a:ext cx="8813689" cy="1158745"/>
          </a:xfrm>
        </p:spPr>
        <p:txBody>
          <a:bodyPr/>
          <a:lstStyle/>
          <a:p>
            <a:r>
              <a:rPr lang="en-GB" sz="3000" b="1" dirty="0"/>
              <a:t>Parent Workshop: Help your Child Love Maths! </a:t>
            </a:r>
          </a:p>
          <a:p>
            <a:r>
              <a:rPr lang="1106" sz="3000" b="1" dirty="0"/>
              <a:t>Gweithdy Rhieni: Helpu Eich Plentyn i Fwynhau Mathemateg!</a:t>
            </a:r>
          </a:p>
        </p:txBody>
      </p:sp>
      <p:sp>
        <p:nvSpPr>
          <p:cNvPr id="3" name="Text Placeholder 2">
            <a:extLst>
              <a:ext uri="{FF2B5EF4-FFF2-40B4-BE49-F238E27FC236}">
                <a16:creationId xmlns:a16="http://schemas.microsoft.com/office/drawing/2014/main" id="{FB2C5059-0A72-5723-0660-9BBBAC61EA21}"/>
              </a:ext>
            </a:extLst>
          </p:cNvPr>
          <p:cNvSpPr>
            <a:spLocks noGrp="1"/>
          </p:cNvSpPr>
          <p:nvPr>
            <p:ph type="body" sz="quarter" idx="10"/>
          </p:nvPr>
        </p:nvSpPr>
        <p:spPr>
          <a:xfrm>
            <a:off x="761541" y="2477444"/>
            <a:ext cx="3808615" cy="2981524"/>
          </a:xfrm>
        </p:spPr>
        <p:txBody>
          <a:bodyPr lIns="91440" tIns="45720" rIns="91440" bIns="45720" anchor="t"/>
          <a:lstStyle/>
          <a:p>
            <a:pPr marL="285750" indent="-285750" algn="l" rtl="0" fontAlgn="base">
              <a:spcAft>
                <a:spcPts val="1200"/>
              </a:spcAft>
              <a:buFont typeface="Arial" panose="020B0604020202020204" pitchFamily="34" charset="0"/>
              <a:buChar char="•"/>
            </a:pPr>
            <a:r>
              <a:rPr lang="en-GB" sz="1700" b="0" i="0" u="none" strike="noStrike" dirty="0">
                <a:effectLst/>
                <a:latin typeface="Lato" panose="020F0502020204030203" pitchFamily="34" charset="0"/>
                <a:ea typeface="Lato" panose="020F0502020204030203" pitchFamily="34" charset="0"/>
                <a:cs typeface="Lato" panose="020F0502020204030203" pitchFamily="34" charset="0"/>
              </a:rPr>
              <a:t>How do you </a:t>
            </a:r>
            <a:r>
              <a:rPr lang="en-GB" sz="1700" b="0" dirty="0">
                <a:latin typeface="Lato" panose="020F0502020204030203" pitchFamily="34" charset="0"/>
                <a:ea typeface="Lato" panose="020F0502020204030203" pitchFamily="34" charset="0"/>
                <a:cs typeface="Lato" panose="020F0502020204030203" pitchFamily="34" charset="0"/>
              </a:rPr>
              <a:t>feel about maths?</a:t>
            </a:r>
            <a:endParaRPr lang="en-GB" sz="1700" b="0" i="0" u="none" strike="noStrike" dirty="0">
              <a:effectLst/>
              <a:latin typeface="Lato" panose="020F0502020204030203" pitchFamily="34" charset="0"/>
              <a:ea typeface="Lato" panose="020F0502020204030203" pitchFamily="34" charset="0"/>
              <a:cs typeface="Lato" panose="020F0502020204030203" pitchFamily="34" charset="0"/>
            </a:endParaRPr>
          </a:p>
          <a:p>
            <a:pPr marL="285750" indent="-285750" algn="l" rtl="0" fontAlgn="base">
              <a:spcAft>
                <a:spcPts val="1200"/>
              </a:spcAft>
              <a:buFont typeface="Arial" panose="020B0604020202020204" pitchFamily="34" charset="0"/>
              <a:buChar char="•"/>
            </a:pPr>
            <a:r>
              <a:rPr lang="en-GB" sz="1700" b="0" i="0" u="none" strike="noStrike" dirty="0">
                <a:effectLst/>
                <a:latin typeface="Lato" panose="020F0502020204030203" pitchFamily="34" charset="0"/>
                <a:ea typeface="Lato" panose="020F0502020204030203" pitchFamily="34" charset="0"/>
                <a:cs typeface="Lato" panose="020F0502020204030203" pitchFamily="34" charset="0"/>
              </a:rPr>
              <a:t>Introduction </a:t>
            </a:r>
          </a:p>
          <a:p>
            <a:pPr marL="285750" indent="-285750" algn="l" rtl="0" fontAlgn="base">
              <a:spcAft>
                <a:spcPts val="1200"/>
              </a:spcAft>
              <a:buFont typeface="Arial" panose="020B0604020202020204" pitchFamily="34" charset="0"/>
              <a:buChar char="•"/>
            </a:pPr>
            <a:r>
              <a:rPr lang="en-GB" sz="1700" b="0" i="0" u="none" strike="noStrike" dirty="0">
                <a:effectLst/>
                <a:latin typeface="Lato" panose="020F0502020204030203" pitchFamily="34" charset="0"/>
                <a:ea typeface="Lato" panose="020F0502020204030203" pitchFamily="34" charset="0"/>
                <a:cs typeface="Lato" panose="020F0502020204030203" pitchFamily="34" charset="0"/>
              </a:rPr>
              <a:t>Point out maths in the real world</a:t>
            </a:r>
            <a:r>
              <a:rPr lang="en-GB" sz="1700" b="0" i="0" dirty="0">
                <a:effectLst/>
                <a:latin typeface="Lato" panose="020F0502020204030203" pitchFamily="34" charset="0"/>
                <a:ea typeface="Lato" panose="020F0502020204030203" pitchFamily="34" charset="0"/>
                <a:cs typeface="Lato" panose="020F0502020204030203" pitchFamily="34" charset="0"/>
              </a:rPr>
              <a:t>​ </a:t>
            </a:r>
          </a:p>
          <a:p>
            <a:pPr marL="285750" indent="-285750" algn="l" rtl="0" fontAlgn="base">
              <a:spcAft>
                <a:spcPts val="1200"/>
              </a:spcAft>
              <a:buFont typeface="Arial" panose="020B0604020202020204" pitchFamily="34" charset="0"/>
              <a:buChar char="•"/>
            </a:pPr>
            <a:r>
              <a:rPr lang="en-GB" sz="1700" b="0" i="0" u="none" strike="noStrike" dirty="0">
                <a:effectLst/>
                <a:latin typeface="Lato" panose="020F0502020204030203" pitchFamily="34" charset="0"/>
                <a:ea typeface="Lato" panose="020F0502020204030203" pitchFamily="34" charset="0"/>
                <a:cs typeface="Lato" panose="020F0502020204030203" pitchFamily="34" charset="0"/>
              </a:rPr>
              <a:t>Talk positively about maths</a:t>
            </a:r>
            <a:r>
              <a:rPr lang="en-GB" sz="1700" b="0" i="0" dirty="0">
                <a:effectLst/>
                <a:latin typeface="Lato" panose="020F0502020204030203" pitchFamily="34" charset="0"/>
                <a:ea typeface="Lato" panose="020F0502020204030203" pitchFamily="34" charset="0"/>
                <a:cs typeface="Lato" panose="020F0502020204030203" pitchFamily="34" charset="0"/>
              </a:rPr>
              <a:t>​ </a:t>
            </a:r>
          </a:p>
          <a:p>
            <a:pPr marL="285750" indent="-285750" algn="l" rtl="0" fontAlgn="base">
              <a:spcAft>
                <a:spcPts val="1200"/>
              </a:spcAft>
              <a:buFont typeface="Arial" panose="020B0604020202020204" pitchFamily="34" charset="0"/>
              <a:buChar char="•"/>
            </a:pPr>
            <a:r>
              <a:rPr lang="en-GB" sz="1700" b="0" i="0" u="none" strike="noStrike" dirty="0">
                <a:effectLst/>
                <a:latin typeface="Lato" panose="020F0502020204030203" pitchFamily="34" charset="0"/>
                <a:ea typeface="Lato" panose="020F0502020204030203" pitchFamily="34" charset="0"/>
                <a:cs typeface="Lato" panose="020F0502020204030203" pitchFamily="34" charset="0"/>
              </a:rPr>
              <a:t>Praise effort, rather than talent</a:t>
            </a:r>
            <a:r>
              <a:rPr lang="en-GB" sz="1700" b="0" i="0" dirty="0">
                <a:effectLst/>
                <a:latin typeface="Lato" panose="020F0502020204030203" pitchFamily="34" charset="0"/>
                <a:ea typeface="Lato" panose="020F0502020204030203" pitchFamily="34" charset="0"/>
                <a:cs typeface="Lato" panose="020F0502020204030203" pitchFamily="34" charset="0"/>
              </a:rPr>
              <a:t>​ </a:t>
            </a:r>
          </a:p>
          <a:p>
            <a:pPr marL="285750" indent="-285750" algn="l" rtl="0" fontAlgn="base">
              <a:spcAft>
                <a:spcPts val="1200"/>
              </a:spcAft>
              <a:buFont typeface="Arial" panose="020B0604020202020204" pitchFamily="34" charset="0"/>
              <a:buChar char="•"/>
            </a:pPr>
            <a:r>
              <a:rPr lang="en-GB" sz="1700" b="0" i="0" u="none" strike="noStrike" dirty="0">
                <a:effectLst/>
                <a:latin typeface="Lato" panose="020F0502020204030203" pitchFamily="34" charset="0"/>
                <a:ea typeface="Lato" panose="020F0502020204030203" pitchFamily="34" charset="0"/>
                <a:cs typeface="Lato" panose="020F0502020204030203" pitchFamily="34" charset="0"/>
              </a:rPr>
              <a:t>Improve your own confidence</a:t>
            </a:r>
            <a:endParaRPr lang="en-GB" sz="1700" b="0" i="0" dirty="0">
              <a:effectLst/>
              <a:latin typeface="Lato" panose="020F0502020204030203" pitchFamily="34" charset="0"/>
              <a:ea typeface="Lato" panose="020F0502020204030203" pitchFamily="34" charset="0"/>
              <a:cs typeface="Lato" panose="020F0502020204030203" pitchFamily="34" charset="0"/>
            </a:endParaRPr>
          </a:p>
        </p:txBody>
      </p:sp>
      <p:pic>
        <p:nvPicPr>
          <p:cNvPr id="15" name="Graphic 14" descr="Harvey Balls 0% with solid fill">
            <a:extLst>
              <a:ext uri="{FF2B5EF4-FFF2-40B4-BE49-F238E27FC236}">
                <a16:creationId xmlns:a16="http://schemas.microsoft.com/office/drawing/2014/main" id="{51BB16F4-BC1A-551C-32BA-2864A847019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5FADD5EE-23FD-693B-2A69-43860CAB88F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4D838F0C-7CDA-8017-2A7D-55A575C4FEE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44A8B3B7-4007-933B-B49D-F3CBAC23DA3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7865EB0E-6116-F120-6BCA-C815F6D045E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CC5BA380-077D-7D17-F9BF-7756D72DF14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94D114E5-7E59-1A16-9557-7F0BE265A14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FCB7369C-78CF-62C4-C9EF-2F5D59BD53BA}"/>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4D0E8A08-EC19-CD44-DB4E-3B2A7A660FC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4" name="Text Placeholder 2">
            <a:extLst>
              <a:ext uri="{FF2B5EF4-FFF2-40B4-BE49-F238E27FC236}">
                <a16:creationId xmlns:a16="http://schemas.microsoft.com/office/drawing/2014/main" id="{4FE87032-1D63-A2CC-05A0-8DFD95C7ED26}"/>
              </a:ext>
            </a:extLst>
          </p:cNvPr>
          <p:cNvSpPr txBox="1">
            <a:spLocks/>
          </p:cNvSpPr>
          <p:nvPr/>
        </p:nvSpPr>
        <p:spPr>
          <a:xfrm>
            <a:off x="4842297" y="2407618"/>
            <a:ext cx="4185872" cy="3293800"/>
          </a:xfrm>
          <a:prstGeom prst="rect">
            <a:avLst/>
          </a:prstGeom>
        </p:spPr>
        <p:txBody>
          <a:bodyPr lIns="91440" tIns="45720" rIns="91440" bIns="45720" anchor="t"/>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fontAlgn="base">
              <a:spcAft>
                <a:spcPts val="1200"/>
              </a:spcAft>
              <a:buFont typeface="Arial" pitchFamily="34" charset="0"/>
              <a:buChar char="•"/>
              <a:defRPr b="0" i="0"/>
            </a:pPr>
            <a:r>
              <a:rPr lang="en-GB" sz="1700" dirty="0">
                <a:ea typeface="Lato" panose="020F0502020204030203" pitchFamily="34" charset="0"/>
                <a:cs typeface="Lato" panose="020F0502020204030203" pitchFamily="34" charset="0"/>
              </a:rPr>
              <a:t>Sut yr </a:t>
            </a:r>
            <a:r>
              <a:rPr lang="en-GB" sz="1700" dirty="0" err="1">
                <a:ea typeface="Lato" panose="020F0502020204030203" pitchFamily="34" charset="0"/>
                <a:cs typeface="Lato" panose="020F0502020204030203" pitchFamily="34" charset="0"/>
              </a:rPr>
              <a:t>ydych</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yn</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teimlo</a:t>
            </a:r>
            <a:r>
              <a:rPr lang="en-GB" sz="1700" dirty="0">
                <a:ea typeface="Lato" panose="020F0502020204030203" pitchFamily="34" charset="0"/>
                <a:cs typeface="Lato" panose="020F0502020204030203" pitchFamily="34" charset="0"/>
              </a:rPr>
              <a:t> am </a:t>
            </a:r>
            <a:r>
              <a:rPr lang="en-GB" sz="1700" dirty="0" err="1">
                <a:ea typeface="Lato" panose="020F0502020204030203" pitchFamily="34" charset="0"/>
                <a:cs typeface="Lato" panose="020F0502020204030203" pitchFamily="34" charset="0"/>
              </a:rPr>
              <a:t>fathemateg</a:t>
            </a:r>
            <a:r>
              <a:rPr lang="en-GB" sz="1700" dirty="0">
                <a:ea typeface="Lato" panose="020F0502020204030203" pitchFamily="34" charset="0"/>
                <a:cs typeface="Lato" panose="020F0502020204030203" pitchFamily="34" charset="0"/>
              </a:rPr>
              <a:t>?</a:t>
            </a:r>
            <a:endParaRPr lang="en-GB" sz="1700" b="0" dirty="0">
              <a:ea typeface="Lato" panose="020F0502020204030203" pitchFamily="34" charset="0"/>
              <a:cs typeface="Lato" panose="020F0502020204030203" pitchFamily="34" charset="0"/>
            </a:endParaRPr>
          </a:p>
          <a:p>
            <a:pPr marL="285750" indent="-285750" fontAlgn="base">
              <a:spcAft>
                <a:spcPts val="1200"/>
              </a:spcAft>
              <a:buFont typeface="Arial" pitchFamily="34" charset="0"/>
              <a:buChar char="•"/>
              <a:defRPr b="0" i="0"/>
            </a:pPr>
            <a:r>
              <a:rPr lang="en-GB" sz="1700" dirty="0" err="1">
                <a:ea typeface="Lato" panose="020F0502020204030203" pitchFamily="34" charset="0"/>
                <a:cs typeface="Lato" panose="020F0502020204030203" pitchFamily="34" charset="0"/>
              </a:rPr>
              <a:t>Cyflwyniad</a:t>
            </a:r>
            <a:r>
              <a:rPr lang="en-GB" sz="1700" b="0" dirty="0">
                <a:ea typeface="Lato" panose="020F0502020204030203" pitchFamily="34" charset="0"/>
                <a:cs typeface="Lato" panose="020F0502020204030203" pitchFamily="34" charset="0"/>
              </a:rPr>
              <a:t> </a:t>
            </a:r>
          </a:p>
          <a:p>
            <a:pPr marL="285750" indent="-285750" fontAlgn="base">
              <a:spcAft>
                <a:spcPts val="1200"/>
              </a:spcAft>
              <a:buFont typeface="Arial" pitchFamily="34" charset="0"/>
              <a:buChar char="•"/>
              <a:defRPr b="0" i="0"/>
            </a:pPr>
            <a:r>
              <a:rPr lang="en-GB" sz="1700" dirty="0" err="1">
                <a:ea typeface="Lato" panose="020F0502020204030203" pitchFamily="34" charset="0"/>
                <a:cs typeface="Lato" panose="020F0502020204030203" pitchFamily="34" charset="0"/>
              </a:rPr>
              <a:t>Tynnu</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sylw</a:t>
            </a:r>
            <a:r>
              <a:rPr lang="en-GB" sz="1700" dirty="0">
                <a:ea typeface="Lato" panose="020F0502020204030203" pitchFamily="34" charset="0"/>
                <a:cs typeface="Lato" panose="020F0502020204030203" pitchFamily="34" charset="0"/>
              </a:rPr>
              <a:t> at </a:t>
            </a:r>
            <a:r>
              <a:rPr lang="en-GB" sz="1700" dirty="0" err="1">
                <a:ea typeface="Lato" panose="020F0502020204030203" pitchFamily="34" charset="0"/>
                <a:cs typeface="Lato" panose="020F0502020204030203" pitchFamily="34" charset="0"/>
              </a:rPr>
              <a:t>fathemateg</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yn</a:t>
            </a:r>
            <a:r>
              <a:rPr lang="en-GB" sz="1700" dirty="0">
                <a:ea typeface="Lato" panose="020F0502020204030203" pitchFamily="34" charset="0"/>
                <a:cs typeface="Lato" panose="020F0502020204030203" pitchFamily="34" charset="0"/>
              </a:rPr>
              <a:t> y </a:t>
            </a:r>
            <a:r>
              <a:rPr lang="en-GB" sz="1700" dirty="0" err="1">
                <a:ea typeface="Lato" panose="020F0502020204030203" pitchFamily="34" charset="0"/>
                <a:cs typeface="Lato" panose="020F0502020204030203" pitchFamily="34" charset="0"/>
              </a:rPr>
              <a:t>byd</a:t>
            </a:r>
            <a:r>
              <a:rPr lang="en-GB" sz="1700" dirty="0">
                <a:ea typeface="Lato" panose="020F0502020204030203" pitchFamily="34" charset="0"/>
                <a:cs typeface="Lato" panose="020F0502020204030203" pitchFamily="34" charset="0"/>
              </a:rPr>
              <a:t> go </a:t>
            </a:r>
            <a:r>
              <a:rPr lang="en-GB" sz="1700" dirty="0" err="1">
                <a:ea typeface="Lato" panose="020F0502020204030203" pitchFamily="34" charset="0"/>
                <a:cs typeface="Lato" panose="020F0502020204030203" pitchFamily="34" charset="0"/>
              </a:rPr>
              <a:t>iawn</a:t>
            </a:r>
            <a:r>
              <a:rPr lang="en-GB" sz="1700" dirty="0">
                <a:ea typeface="Lato" panose="020F0502020204030203" pitchFamily="34" charset="0"/>
                <a:cs typeface="Lato" panose="020F0502020204030203" pitchFamily="34" charset="0"/>
              </a:rPr>
              <a:t>​ </a:t>
            </a:r>
          </a:p>
          <a:p>
            <a:pPr marL="285750" indent="-285750" fontAlgn="base">
              <a:spcAft>
                <a:spcPts val="1200"/>
              </a:spcAft>
              <a:buFont typeface="Arial" pitchFamily="34" charset="0"/>
              <a:buChar char="•"/>
              <a:defRPr b="0" i="0"/>
            </a:pPr>
            <a:r>
              <a:rPr lang="en-GB" sz="1700" dirty="0" err="1">
                <a:ea typeface="Lato" panose="020F0502020204030203" pitchFamily="34" charset="0"/>
                <a:cs typeface="Lato" panose="020F0502020204030203" pitchFamily="34" charset="0"/>
              </a:rPr>
              <a:t>Siarad</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yn</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gadarnhaol</a:t>
            </a:r>
            <a:r>
              <a:rPr lang="en-GB" sz="1700" dirty="0">
                <a:ea typeface="Lato" panose="020F0502020204030203" pitchFamily="34" charset="0"/>
                <a:cs typeface="Lato" panose="020F0502020204030203" pitchFamily="34" charset="0"/>
              </a:rPr>
              <a:t> am </a:t>
            </a:r>
            <a:r>
              <a:rPr lang="en-GB" sz="1700" dirty="0" err="1">
                <a:ea typeface="Lato" panose="020F0502020204030203" pitchFamily="34" charset="0"/>
                <a:cs typeface="Lato" panose="020F0502020204030203" pitchFamily="34" charset="0"/>
              </a:rPr>
              <a:t>fathemateg</a:t>
            </a:r>
            <a:endParaRPr lang="en-GB" sz="1700" dirty="0">
              <a:ea typeface="Lato" panose="020F0502020204030203" pitchFamily="34" charset="0"/>
              <a:cs typeface="Lato" panose="020F0502020204030203" pitchFamily="34" charset="0"/>
            </a:endParaRPr>
          </a:p>
          <a:p>
            <a:pPr marL="285750" indent="-285750" fontAlgn="base">
              <a:spcAft>
                <a:spcPts val="1200"/>
              </a:spcAft>
              <a:buFont typeface="Arial" pitchFamily="34" charset="0"/>
              <a:buChar char="•"/>
              <a:defRPr b="0" i="0"/>
            </a:pPr>
            <a:r>
              <a:rPr lang="en-GB" sz="1700" dirty="0" err="1">
                <a:ea typeface="Lato" panose="020F0502020204030203" pitchFamily="34" charset="0"/>
                <a:cs typeface="Lato" panose="020F0502020204030203" pitchFamily="34" charset="0"/>
              </a:rPr>
              <a:t>Canmol</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ymdrech</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yn</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hytrach</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na</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thalent</a:t>
            </a:r>
            <a:endParaRPr lang="en-GB" sz="1700" dirty="0">
              <a:ea typeface="Lato" panose="020F0502020204030203" pitchFamily="34" charset="0"/>
              <a:cs typeface="Lato" panose="020F0502020204030203" pitchFamily="34" charset="0"/>
            </a:endParaRPr>
          </a:p>
          <a:p>
            <a:pPr marL="285750" indent="-285750" fontAlgn="base">
              <a:spcAft>
                <a:spcPts val="1200"/>
              </a:spcAft>
              <a:buFont typeface="Arial" pitchFamily="34" charset="0"/>
              <a:buChar char="•"/>
              <a:defRPr b="0" i="0"/>
            </a:pPr>
            <a:r>
              <a:rPr lang="en-GB" sz="1700" dirty="0" err="1">
                <a:ea typeface="Lato" panose="020F0502020204030203" pitchFamily="34" charset="0"/>
                <a:cs typeface="Lato" panose="020F0502020204030203" pitchFamily="34" charset="0"/>
              </a:rPr>
              <a:t>Gwella</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eich</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hyder</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eich</a:t>
            </a:r>
            <a:r>
              <a:rPr lang="en-GB" sz="1700" dirty="0">
                <a:ea typeface="Lato" panose="020F0502020204030203" pitchFamily="34" charset="0"/>
                <a:cs typeface="Lato" panose="020F0502020204030203" pitchFamily="34" charset="0"/>
              </a:rPr>
              <a:t> </a:t>
            </a:r>
            <a:r>
              <a:rPr lang="en-GB" sz="1700" dirty="0" err="1">
                <a:ea typeface="Lato" panose="020F0502020204030203" pitchFamily="34" charset="0"/>
                <a:cs typeface="Lato" panose="020F0502020204030203" pitchFamily="34" charset="0"/>
              </a:rPr>
              <a:t>hun</a:t>
            </a:r>
            <a:endParaRPr lang="en-GB" sz="1700" b="0" dirty="0">
              <a:ea typeface="Lato" panose="020F0502020204030203" pitchFamily="34" charset="0"/>
              <a:cs typeface="Lato" panose="020F0502020204030203" pitchFamily="34" charset="0"/>
            </a:endParaRPr>
          </a:p>
        </p:txBody>
      </p:sp>
      <p:cxnSp>
        <p:nvCxnSpPr>
          <p:cNvPr id="6" name="Straight Connector 5">
            <a:extLst>
              <a:ext uri="{FF2B5EF4-FFF2-40B4-BE49-F238E27FC236}">
                <a16:creationId xmlns:a16="http://schemas.microsoft.com/office/drawing/2014/main" id="{44D34D66-2C69-E528-BAB9-54616E77258C}"/>
              </a:ext>
            </a:extLst>
          </p:cNvPr>
          <p:cNvCxnSpPr>
            <a:cxnSpLocks/>
          </p:cNvCxnSpPr>
          <p:nvPr/>
        </p:nvCxnSpPr>
        <p:spPr>
          <a:xfrm>
            <a:off x="4595437" y="2097216"/>
            <a:ext cx="0" cy="410565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2627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19B2BD-34D7-E18C-D3D6-7C36E070C45B}"/>
              </a:ext>
            </a:extLst>
          </p:cNvPr>
          <p:cNvSpPr>
            <a:spLocks noGrp="1"/>
          </p:cNvSpPr>
          <p:nvPr>
            <p:ph type="body" sz="quarter" idx="10"/>
          </p:nvPr>
        </p:nvSpPr>
        <p:spPr>
          <a:xfrm>
            <a:off x="864165" y="2242083"/>
            <a:ext cx="3911496" cy="2390297"/>
          </a:xfrm>
        </p:spPr>
        <p:txBody>
          <a:bodyPr lIns="91440" tIns="45720" rIns="91440" bIns="45720" anchor="t"/>
          <a:lstStyle/>
          <a:p>
            <a:r>
              <a:rPr lang="en-GB" sz="1400" b="0" dirty="0">
                <a:latin typeface="Lato"/>
                <a:ea typeface="Lato"/>
                <a:cs typeface="Rubik Medium"/>
              </a:rPr>
              <a:t>Workshop resources:</a:t>
            </a:r>
            <a:endParaRPr lang="en-GB" sz="1600" b="0" dirty="0">
              <a:ea typeface="Lato"/>
            </a:endParaRPr>
          </a:p>
          <a:p>
            <a:pPr marL="285750" indent="-285750">
              <a:buFont typeface="Arial" panose="020B0604020202020204" pitchFamily="34" charset="0"/>
              <a:buChar char="•"/>
            </a:pPr>
            <a:r>
              <a:rPr lang="en-GB" sz="1400" b="0" dirty="0">
                <a:latin typeface="Lato"/>
                <a:ea typeface="Lato"/>
                <a:cs typeface="Rubik Medium"/>
              </a:rPr>
              <a:t>Slide deck  </a:t>
            </a:r>
          </a:p>
          <a:p>
            <a:pPr marL="285750" indent="-285750">
              <a:buFont typeface="Arial" panose="020B0604020202020204" pitchFamily="34" charset="0"/>
              <a:buChar char="•"/>
            </a:pPr>
            <a:r>
              <a:rPr lang="en-GB" sz="1400" b="0" dirty="0">
                <a:latin typeface="Lato"/>
                <a:ea typeface="Lato"/>
                <a:cs typeface="Rubik Medium"/>
              </a:rPr>
              <a:t>Workshop plan</a:t>
            </a:r>
          </a:p>
          <a:p>
            <a:pPr marL="285750" indent="-285750">
              <a:buFont typeface="Arial" panose="020B0604020202020204" pitchFamily="34" charset="0"/>
              <a:buChar char="•"/>
            </a:pPr>
            <a:r>
              <a:rPr lang="en-GB" sz="1400" b="0" dirty="0">
                <a:latin typeface="Lato"/>
                <a:ea typeface="Lato"/>
                <a:cs typeface="Rubik Medium"/>
              </a:rPr>
              <a:t>Videos</a:t>
            </a:r>
          </a:p>
          <a:p>
            <a:pPr marL="285750" indent="-285750">
              <a:buFont typeface="Arial" panose="020B0604020202020204" pitchFamily="34" charset="0"/>
              <a:buChar char="•"/>
            </a:pPr>
            <a:r>
              <a:rPr lang="en-GB" sz="1400" b="0" dirty="0">
                <a:latin typeface="Lato"/>
                <a:ea typeface="Lato"/>
                <a:cs typeface="Rubik Medium"/>
              </a:rPr>
              <a:t>Poster</a:t>
            </a:r>
          </a:p>
          <a:p>
            <a:pPr marL="285750" indent="-285750">
              <a:buFont typeface="Arial" panose="020B0604020202020204" pitchFamily="34" charset="0"/>
              <a:buChar char="•"/>
            </a:pPr>
            <a:r>
              <a:rPr lang="en-GB" sz="1400" b="0" dirty="0">
                <a:latin typeface="Lato"/>
                <a:ea typeface="Lato"/>
                <a:cs typeface="Rubik Medium"/>
              </a:rPr>
              <a:t>Letter home/newsletter article</a:t>
            </a:r>
          </a:p>
          <a:p>
            <a:pPr marL="285750" indent="-285750">
              <a:buFont typeface="Arial" panose="020B0604020202020204" pitchFamily="34" charset="0"/>
              <a:buChar char="•"/>
            </a:pPr>
            <a:r>
              <a:rPr lang="en-GB" sz="1400" b="0" dirty="0">
                <a:latin typeface="Lato"/>
                <a:ea typeface="Lato"/>
                <a:cs typeface="Rubik Medium"/>
              </a:rPr>
              <a:t>Tips for running the workshop</a:t>
            </a:r>
          </a:p>
        </p:txBody>
      </p:sp>
      <p:pic>
        <p:nvPicPr>
          <p:cNvPr id="17" name="Picture 16">
            <a:extLst>
              <a:ext uri="{FF2B5EF4-FFF2-40B4-BE49-F238E27FC236}">
                <a16:creationId xmlns:a16="http://schemas.microsoft.com/office/drawing/2014/main" id="{E6DFE8B1-9811-158B-84F4-5190575C1E10}"/>
              </a:ext>
            </a:extLst>
          </p:cNvPr>
          <p:cNvPicPr>
            <a:picLocks noChangeAspect="1"/>
          </p:cNvPicPr>
          <p:nvPr/>
        </p:nvPicPr>
        <p:blipFill>
          <a:blip r:embed="rId2"/>
          <a:stretch>
            <a:fillRect/>
          </a:stretch>
        </p:blipFill>
        <p:spPr>
          <a:xfrm>
            <a:off x="4777505" y="1882034"/>
            <a:ext cx="2029108" cy="2943541"/>
          </a:xfrm>
          <a:prstGeom prst="rect">
            <a:avLst/>
          </a:prstGeom>
        </p:spPr>
      </p:pic>
      <p:pic>
        <p:nvPicPr>
          <p:cNvPr id="15" name="Graphic 14" descr="Harvey Balls 0% with solid fill">
            <a:extLst>
              <a:ext uri="{FF2B5EF4-FFF2-40B4-BE49-F238E27FC236}">
                <a16:creationId xmlns:a16="http://schemas.microsoft.com/office/drawing/2014/main" id="{60CEFE75-350D-5C21-C167-5CEB8556891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1F7F00AB-A041-931D-FEA8-AAE0CC68B40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18" name="Graphic 17" descr="Harvey Balls 25% with solid fill">
            <a:extLst>
              <a:ext uri="{FF2B5EF4-FFF2-40B4-BE49-F238E27FC236}">
                <a16:creationId xmlns:a16="http://schemas.microsoft.com/office/drawing/2014/main" id="{AA940A78-620C-BD64-F473-02841C0377B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19" name="Graphic 18" descr="Harvey Balls 100% with solid fill">
            <a:extLst>
              <a:ext uri="{FF2B5EF4-FFF2-40B4-BE49-F238E27FC236}">
                <a16:creationId xmlns:a16="http://schemas.microsoft.com/office/drawing/2014/main" id="{9BEFF34D-5DA3-E21B-3CC1-E2D27D3A70B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20" name="Graphic 19" descr="Harvey Balls 65% with solid fill">
            <a:extLst>
              <a:ext uri="{FF2B5EF4-FFF2-40B4-BE49-F238E27FC236}">
                <a16:creationId xmlns:a16="http://schemas.microsoft.com/office/drawing/2014/main" id="{9651A22B-E0BF-5A19-140E-3836EE11749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21" name="Graphic 20" descr="Harvey Balls 75% with solid fill">
            <a:extLst>
              <a:ext uri="{FF2B5EF4-FFF2-40B4-BE49-F238E27FC236}">
                <a16:creationId xmlns:a16="http://schemas.microsoft.com/office/drawing/2014/main" id="{25A3DE51-0A4D-251E-1835-91D769E91E5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22" name="Graphic 21" descr="Harvey Balls 85% with solid fill">
            <a:extLst>
              <a:ext uri="{FF2B5EF4-FFF2-40B4-BE49-F238E27FC236}">
                <a16:creationId xmlns:a16="http://schemas.microsoft.com/office/drawing/2014/main" id="{A294330B-367A-73D2-5AC2-13ABD22F7F3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23" name="Graphic 22" descr="Harvey Balls 10% with solid fill">
            <a:extLst>
              <a:ext uri="{FF2B5EF4-FFF2-40B4-BE49-F238E27FC236}">
                <a16:creationId xmlns:a16="http://schemas.microsoft.com/office/drawing/2014/main" id="{A7DEBD2A-D602-8201-6434-5EA955CF008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25" name="Graphic 24" descr="Harvey Balls 45% with solid fill">
            <a:extLst>
              <a:ext uri="{FF2B5EF4-FFF2-40B4-BE49-F238E27FC236}">
                <a16:creationId xmlns:a16="http://schemas.microsoft.com/office/drawing/2014/main" id="{2662CEA0-ADE7-7A81-AFEE-78C75A669EF1}"/>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
        <p:nvSpPr>
          <p:cNvPr id="2" name="Text Placeholder 2">
            <a:extLst>
              <a:ext uri="{FF2B5EF4-FFF2-40B4-BE49-F238E27FC236}">
                <a16:creationId xmlns:a16="http://schemas.microsoft.com/office/drawing/2014/main" id="{37BE4623-1744-2DB3-E4FE-50A86B1F3459}"/>
              </a:ext>
            </a:extLst>
          </p:cNvPr>
          <p:cNvSpPr txBox="1">
            <a:spLocks/>
          </p:cNvSpPr>
          <p:nvPr/>
        </p:nvSpPr>
        <p:spPr>
          <a:xfrm>
            <a:off x="864165" y="4478976"/>
            <a:ext cx="4083555" cy="2167631"/>
          </a:xfrm>
          <a:prstGeom prst="rect">
            <a:avLst/>
          </a:prstGeom>
        </p:spPr>
        <p:txBody>
          <a:bodyPr lIns="91440" tIns="45720" rIns="91440" bIns="45720" anchor="t"/>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b="0" i="0"/>
            </a:pPr>
            <a:r>
              <a:rPr lang="en-GB" sz="1400" dirty="0" err="1">
                <a:latin typeface="Lato"/>
                <a:ea typeface="Lato"/>
                <a:cs typeface="Rubik Medium"/>
              </a:rPr>
              <a:t>Adnoddau'r</a:t>
            </a:r>
            <a:r>
              <a:rPr lang="en-GB" sz="1400" dirty="0">
                <a:latin typeface="Lato"/>
                <a:ea typeface="Lato"/>
                <a:cs typeface="Rubik Medium"/>
              </a:rPr>
              <a:t> </a:t>
            </a:r>
            <a:r>
              <a:rPr lang="en-GB" sz="1400" dirty="0" err="1">
                <a:latin typeface="Lato"/>
                <a:ea typeface="Lato"/>
                <a:cs typeface="Rubik Medium"/>
              </a:rPr>
              <a:t>gweithdy</a:t>
            </a:r>
            <a:r>
              <a:rPr lang="en-GB" sz="1400" dirty="0">
                <a:latin typeface="Lato"/>
                <a:ea typeface="Lato"/>
                <a:cs typeface="Rubik Medium"/>
              </a:rPr>
              <a:t>: </a:t>
            </a:r>
            <a:endParaRPr lang="en-GB" sz="1400" dirty="0">
              <a:ea typeface="Lato"/>
            </a:endParaRPr>
          </a:p>
          <a:p>
            <a:pPr marL="285750" indent="-285750">
              <a:buFont typeface="Arial" pitchFamily="34" charset="0"/>
              <a:buChar char="•"/>
              <a:defRPr b="0" i="0"/>
            </a:pPr>
            <a:r>
              <a:rPr lang="en-GB" sz="1400" b="0" dirty="0" err="1">
                <a:latin typeface="Lato"/>
                <a:ea typeface="Lato"/>
                <a:cs typeface="Rubik Medium"/>
              </a:rPr>
              <a:t>Bwrdd</a:t>
            </a:r>
            <a:r>
              <a:rPr lang="en-GB" sz="1400" b="0" dirty="0">
                <a:latin typeface="Lato"/>
                <a:ea typeface="Lato"/>
                <a:cs typeface="Rubik Medium"/>
              </a:rPr>
              <a:t> </a:t>
            </a:r>
            <a:r>
              <a:rPr lang="en-GB" sz="1400" b="0" dirty="0" err="1">
                <a:latin typeface="Lato"/>
                <a:ea typeface="Lato"/>
                <a:cs typeface="Rubik Medium"/>
              </a:rPr>
              <a:t>sleidiau</a:t>
            </a:r>
            <a:r>
              <a:rPr lang="en-GB" sz="1400" b="0" dirty="0">
                <a:latin typeface="Lato"/>
                <a:ea typeface="Lato"/>
                <a:cs typeface="Rubik Medium"/>
              </a:rPr>
              <a:t> </a:t>
            </a:r>
          </a:p>
          <a:p>
            <a:pPr marL="285750" indent="-285750">
              <a:buFont typeface="Arial" pitchFamily="34" charset="0"/>
              <a:buChar char="•"/>
              <a:defRPr b="0" i="0"/>
            </a:pPr>
            <a:r>
              <a:rPr lang="en-GB" sz="1400" b="0" dirty="0" err="1">
                <a:latin typeface="Lato"/>
                <a:ea typeface="Lato"/>
                <a:cs typeface="Rubik Medium"/>
              </a:rPr>
              <a:t>Cynllun</a:t>
            </a:r>
            <a:r>
              <a:rPr lang="en-GB" sz="1400" b="0" dirty="0">
                <a:latin typeface="Lato"/>
                <a:ea typeface="Lato"/>
                <a:cs typeface="Rubik Medium"/>
              </a:rPr>
              <a:t> y </a:t>
            </a:r>
            <a:r>
              <a:rPr lang="en-GB" sz="1400" b="0" dirty="0" err="1">
                <a:latin typeface="Lato"/>
                <a:ea typeface="Lato"/>
                <a:cs typeface="Rubik Medium"/>
              </a:rPr>
              <a:t>gweithdy</a:t>
            </a:r>
            <a:endParaRPr lang="en-GB" sz="1400" b="0" dirty="0">
              <a:latin typeface="Lato"/>
              <a:ea typeface="Lato"/>
              <a:cs typeface="Rubik Medium"/>
            </a:endParaRPr>
          </a:p>
          <a:p>
            <a:pPr marL="285750" indent="-285750">
              <a:buFont typeface="Arial" pitchFamily="34" charset="0"/>
              <a:buChar char="•"/>
              <a:defRPr b="0" i="0"/>
            </a:pPr>
            <a:r>
              <a:rPr lang="en-GB" sz="1400" b="0" dirty="0" err="1">
                <a:latin typeface="Lato"/>
                <a:ea typeface="Lato"/>
                <a:cs typeface="Rubik Medium"/>
              </a:rPr>
              <a:t>Fideos</a:t>
            </a:r>
            <a:endParaRPr lang="en-GB" sz="1400" b="0" dirty="0">
              <a:latin typeface="Lato"/>
              <a:ea typeface="Lato"/>
              <a:cs typeface="Rubik Medium"/>
            </a:endParaRPr>
          </a:p>
          <a:p>
            <a:pPr marL="285750" indent="-285750">
              <a:buFont typeface="Arial" pitchFamily="34" charset="0"/>
              <a:buChar char="•"/>
              <a:defRPr b="0" i="0"/>
            </a:pPr>
            <a:r>
              <a:rPr lang="en-GB" sz="1400" b="0" dirty="0">
                <a:latin typeface="Lato"/>
                <a:ea typeface="Lato"/>
                <a:cs typeface="Rubik Medium"/>
              </a:rPr>
              <a:t>Poster</a:t>
            </a:r>
          </a:p>
          <a:p>
            <a:pPr marL="285750" indent="-285750">
              <a:buFont typeface="Arial" pitchFamily="34" charset="0"/>
              <a:buChar char="•"/>
              <a:defRPr b="0" i="0"/>
            </a:pPr>
            <a:r>
              <a:rPr lang="en-GB" sz="1400" b="0" dirty="0" err="1">
                <a:latin typeface="Lato"/>
                <a:ea typeface="Lato"/>
                <a:cs typeface="Rubik Medium"/>
              </a:rPr>
              <a:t>Llythyr</a:t>
            </a:r>
            <a:r>
              <a:rPr lang="en-GB" sz="1400" b="0" dirty="0">
                <a:latin typeface="Lato"/>
                <a:ea typeface="Lato"/>
                <a:cs typeface="Rubik Medium"/>
              </a:rPr>
              <a:t> </a:t>
            </a:r>
            <a:r>
              <a:rPr lang="en-GB" sz="1400" b="0" dirty="0" err="1">
                <a:latin typeface="Lato"/>
                <a:ea typeface="Lato"/>
                <a:cs typeface="Rubik Medium"/>
              </a:rPr>
              <a:t>adref</a:t>
            </a:r>
            <a:r>
              <a:rPr lang="en-GB" sz="1400" b="0" dirty="0">
                <a:latin typeface="Lato"/>
                <a:ea typeface="Lato"/>
                <a:cs typeface="Rubik Medium"/>
              </a:rPr>
              <a:t>/</a:t>
            </a:r>
            <a:r>
              <a:rPr lang="en-GB" sz="1400" b="0" dirty="0" err="1">
                <a:latin typeface="Lato"/>
                <a:ea typeface="Lato"/>
                <a:cs typeface="Rubik Medium"/>
              </a:rPr>
              <a:t>erthygl</a:t>
            </a:r>
            <a:r>
              <a:rPr lang="en-GB" sz="1400" b="0" dirty="0">
                <a:latin typeface="Lato"/>
                <a:ea typeface="Lato"/>
                <a:cs typeface="Rubik Medium"/>
              </a:rPr>
              <a:t> </a:t>
            </a:r>
            <a:r>
              <a:rPr lang="en-GB" sz="1400" b="0" dirty="0" err="1">
                <a:latin typeface="Lato"/>
                <a:ea typeface="Lato"/>
                <a:cs typeface="Rubik Medium"/>
              </a:rPr>
              <a:t>cylchlythyr</a:t>
            </a:r>
            <a:endParaRPr lang="en-GB" sz="1400" b="0" dirty="0">
              <a:latin typeface="Lato"/>
              <a:ea typeface="Lato"/>
              <a:cs typeface="Rubik Medium"/>
            </a:endParaRPr>
          </a:p>
          <a:p>
            <a:pPr marL="285750" indent="-285750">
              <a:buFont typeface="Arial" pitchFamily="34" charset="0"/>
              <a:buChar char="•"/>
              <a:defRPr b="0" i="0"/>
            </a:pPr>
            <a:r>
              <a:rPr lang="en-GB" sz="1400" b="0" dirty="0" err="1">
                <a:latin typeface="Lato"/>
                <a:ea typeface="Lato"/>
                <a:cs typeface="Rubik Medium"/>
              </a:rPr>
              <a:t>Awgrymiadau</a:t>
            </a:r>
            <a:r>
              <a:rPr lang="en-GB" sz="1400" b="0" dirty="0">
                <a:latin typeface="Lato"/>
                <a:ea typeface="Lato"/>
                <a:cs typeface="Rubik Medium"/>
              </a:rPr>
              <a:t> </a:t>
            </a:r>
            <a:r>
              <a:rPr lang="en-GB" sz="1400" b="0" dirty="0" err="1">
                <a:latin typeface="Lato"/>
                <a:ea typeface="Lato"/>
                <a:cs typeface="Rubik Medium"/>
              </a:rPr>
              <a:t>ar</a:t>
            </a:r>
            <a:r>
              <a:rPr lang="en-GB" sz="1400" b="0" dirty="0">
                <a:latin typeface="Lato"/>
                <a:ea typeface="Lato"/>
                <a:cs typeface="Rubik Medium"/>
              </a:rPr>
              <a:t> </a:t>
            </a:r>
            <a:r>
              <a:rPr lang="en-GB" sz="1400" b="0" dirty="0" err="1">
                <a:latin typeface="Lato"/>
                <a:ea typeface="Lato"/>
                <a:cs typeface="Rubik Medium"/>
              </a:rPr>
              <a:t>gyfer</a:t>
            </a:r>
            <a:r>
              <a:rPr lang="en-GB" sz="1400" b="0" dirty="0">
                <a:latin typeface="Lato"/>
                <a:ea typeface="Lato"/>
                <a:cs typeface="Rubik Medium"/>
              </a:rPr>
              <a:t> </a:t>
            </a:r>
            <a:r>
              <a:rPr lang="en-GB" sz="1400" b="0" dirty="0" err="1">
                <a:latin typeface="Lato"/>
                <a:ea typeface="Lato"/>
                <a:cs typeface="Rubik Medium"/>
              </a:rPr>
              <a:t>cynnal</a:t>
            </a:r>
            <a:r>
              <a:rPr lang="en-GB" sz="1400" b="0" dirty="0">
                <a:latin typeface="Lato"/>
                <a:ea typeface="Lato"/>
                <a:cs typeface="Rubik Medium"/>
              </a:rPr>
              <a:t> y </a:t>
            </a:r>
            <a:r>
              <a:rPr lang="en-GB" sz="1400" b="0" dirty="0" err="1">
                <a:latin typeface="Lato"/>
                <a:ea typeface="Lato"/>
                <a:cs typeface="Rubik Medium"/>
              </a:rPr>
              <a:t>gweithdy</a:t>
            </a:r>
            <a:endParaRPr lang="en-GB" sz="1400" b="0" dirty="0">
              <a:latin typeface="Lato"/>
              <a:ea typeface="Lato"/>
              <a:cs typeface="Rubik Medium"/>
            </a:endParaRPr>
          </a:p>
        </p:txBody>
      </p:sp>
      <p:cxnSp>
        <p:nvCxnSpPr>
          <p:cNvPr id="4" name="Straight Connector 3">
            <a:extLst>
              <a:ext uri="{FF2B5EF4-FFF2-40B4-BE49-F238E27FC236}">
                <a16:creationId xmlns:a16="http://schemas.microsoft.com/office/drawing/2014/main" id="{5D56A05E-E156-F0BD-4016-F8ABF6AE7A2E}"/>
              </a:ext>
            </a:extLst>
          </p:cNvPr>
          <p:cNvCxnSpPr>
            <a:cxnSpLocks/>
          </p:cNvCxnSpPr>
          <p:nvPr/>
        </p:nvCxnSpPr>
        <p:spPr>
          <a:xfrm flipH="1">
            <a:off x="788919" y="4380587"/>
            <a:ext cx="3690054"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B5F270B9-6AFE-A146-E09B-98BCA7CBA232}"/>
              </a:ext>
            </a:extLst>
          </p:cNvPr>
          <p:cNvPicPr>
            <a:picLocks noChangeAspect="1"/>
          </p:cNvPicPr>
          <p:nvPr/>
        </p:nvPicPr>
        <p:blipFill>
          <a:blip r:embed="rId21"/>
          <a:stretch>
            <a:fillRect/>
          </a:stretch>
        </p:blipFill>
        <p:spPr>
          <a:xfrm>
            <a:off x="6915432" y="3703066"/>
            <a:ext cx="2132004" cy="2943541"/>
          </a:xfrm>
          <a:prstGeom prst="rect">
            <a:avLst/>
          </a:prstGeom>
        </p:spPr>
      </p:pic>
      <p:sp>
        <p:nvSpPr>
          <p:cNvPr id="10" name="Text Placeholder 1">
            <a:extLst>
              <a:ext uri="{FF2B5EF4-FFF2-40B4-BE49-F238E27FC236}">
                <a16:creationId xmlns:a16="http://schemas.microsoft.com/office/drawing/2014/main" id="{618D70DD-FA3D-AD9B-7144-AE3A0DF99224}"/>
              </a:ext>
            </a:extLst>
          </p:cNvPr>
          <p:cNvSpPr txBox="1">
            <a:spLocks/>
          </p:cNvSpPr>
          <p:nvPr/>
        </p:nvSpPr>
        <p:spPr>
          <a:xfrm>
            <a:off x="330311" y="134816"/>
            <a:ext cx="8813689" cy="1158745"/>
          </a:xfrm>
          <a:prstGeom prst="rect">
            <a:avLst/>
          </a:prstGeom>
        </p:spPr>
        <p:txBody>
          <a:bodyPr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b="1" dirty="0"/>
              <a:t>Parent Workshop: Help your Child Love Maths! </a:t>
            </a:r>
          </a:p>
          <a:p>
            <a:r>
              <a:rPr lang="1106" sz="3000" b="1" dirty="0"/>
              <a:t>Gweithdy Rhieni: Helpu Eich Plentyn i Fwynhau Mathemateg!</a:t>
            </a:r>
          </a:p>
        </p:txBody>
      </p:sp>
    </p:spTree>
    <p:extLst>
      <p:ext uri="{BB962C8B-B14F-4D97-AF65-F5344CB8AC3E}">
        <p14:creationId xmlns:p14="http://schemas.microsoft.com/office/powerpoint/2010/main" val="3880369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66CE8B5-6A82-8DA4-CAB5-63F8EFB8B639}"/>
              </a:ext>
            </a:extLst>
          </p:cNvPr>
          <p:cNvSpPr>
            <a:spLocks noGrp="1"/>
          </p:cNvSpPr>
          <p:nvPr>
            <p:ph type="body" sz="quarter" idx="10"/>
          </p:nvPr>
        </p:nvSpPr>
        <p:spPr>
          <a:xfrm>
            <a:off x="828355" y="2138522"/>
            <a:ext cx="3451037" cy="4152550"/>
          </a:xfrm>
        </p:spPr>
        <p:txBody>
          <a:bodyPr lIns="91440" tIns="45720" rIns="91440" bIns="45720" anchor="t"/>
          <a:lstStyle/>
          <a:p>
            <a:r>
              <a:rPr lang="en-GB" b="0" u="sng" dirty="0">
                <a:latin typeface="Lato"/>
                <a:ea typeface="Lato"/>
                <a:cs typeface="Rubik Medium"/>
              </a:rPr>
              <a:t>Encouraging parents to attend</a:t>
            </a:r>
            <a:br>
              <a:rPr lang="en-GB" sz="1400" dirty="0">
                <a:latin typeface="Lato"/>
                <a:ea typeface="Lato"/>
                <a:cs typeface="Rubik Medium"/>
              </a:rPr>
            </a:br>
            <a:endParaRPr lang="en-GB" sz="1400" dirty="0">
              <a:latin typeface="Lato"/>
              <a:ea typeface="Lato"/>
              <a:cs typeface="Rubik Medium"/>
            </a:endParaRPr>
          </a:p>
          <a:p>
            <a:pPr marL="285750" indent="-285750">
              <a:buFont typeface="Arial"/>
              <a:buChar char="•"/>
            </a:pPr>
            <a:r>
              <a:rPr lang="en-GB" b="0" dirty="0">
                <a:latin typeface="Lato"/>
                <a:ea typeface="Lato"/>
                <a:cs typeface="Lato"/>
              </a:rPr>
              <a:t>Arrange it just after morning drop off, alongside other events being attended already, or the opportunity to see pupils</a:t>
            </a:r>
            <a:endParaRPr lang="en-GB" b="1" dirty="0">
              <a:latin typeface="Lato"/>
              <a:ea typeface="Lato"/>
              <a:cs typeface="Lato"/>
            </a:endParaRPr>
          </a:p>
          <a:p>
            <a:pPr marL="285750" indent="-285750">
              <a:buFont typeface="Arial"/>
              <a:buChar char="•"/>
            </a:pPr>
            <a:r>
              <a:rPr lang="en-GB" b="0" dirty="0">
                <a:latin typeface="Lato"/>
                <a:ea typeface="Lato"/>
                <a:cs typeface="Lato"/>
              </a:rPr>
              <a:t>Offer refreshments and/or childcare</a:t>
            </a:r>
            <a:endParaRPr lang="en-GB" dirty="0">
              <a:latin typeface="Lato"/>
              <a:ea typeface="Lato"/>
            </a:endParaRPr>
          </a:p>
          <a:p>
            <a:pPr marL="285750" indent="-285750">
              <a:buFont typeface="Arial"/>
              <a:buChar char="•"/>
            </a:pPr>
            <a:r>
              <a:rPr lang="en-GB" b="0" dirty="0">
                <a:latin typeface="Lato"/>
                <a:ea typeface="Lato"/>
                <a:cs typeface="Lato"/>
              </a:rPr>
              <a:t>Child-written invitations</a:t>
            </a:r>
            <a:endParaRPr lang="en-GB" dirty="0">
              <a:latin typeface="Lato"/>
              <a:ea typeface="Lato"/>
            </a:endParaRPr>
          </a:p>
          <a:p>
            <a:pPr marL="285750" indent="-285750">
              <a:buFont typeface="Arial"/>
              <a:buChar char="•"/>
            </a:pPr>
            <a:r>
              <a:rPr lang="en-GB" b="0" dirty="0">
                <a:latin typeface="Lato"/>
                <a:ea typeface="Lato"/>
                <a:cs typeface="Lato"/>
              </a:rPr>
              <a:t>Ensure parents/carers understand that there is no actual maths involved</a:t>
            </a:r>
            <a:endParaRPr lang="en-GB" dirty="0">
              <a:latin typeface="Lato"/>
              <a:ea typeface="Lato"/>
            </a:endParaRPr>
          </a:p>
          <a:p>
            <a:pPr marL="285750" indent="-285750">
              <a:buFont typeface="Arial"/>
              <a:buChar char="•"/>
            </a:pPr>
            <a:r>
              <a:rPr lang="en-GB" b="0" dirty="0">
                <a:latin typeface="Lato"/>
                <a:ea typeface="Lato"/>
                <a:cs typeface="Lato"/>
              </a:rPr>
              <a:t>Prize draws and raffles for those attending</a:t>
            </a:r>
          </a:p>
          <a:p>
            <a:pPr marL="285750" indent="-285750">
              <a:buFont typeface="Arial"/>
              <a:buChar char="•"/>
            </a:pPr>
            <a:r>
              <a:rPr lang="en-GB" b="0" dirty="0">
                <a:latin typeface="Lato"/>
                <a:ea typeface="Lato"/>
                <a:cs typeface="Lato"/>
              </a:rPr>
              <a:t>Make sure all staff, including SLT, are aware of the workshop and can promote it all families.</a:t>
            </a:r>
          </a:p>
          <a:p>
            <a:pPr marL="285750" indent="-285750">
              <a:buFont typeface="Arial"/>
              <a:buChar char="•"/>
            </a:pPr>
            <a:endParaRPr lang="en-GB" b="0" dirty="0">
              <a:latin typeface="Lato"/>
              <a:ea typeface="Lato"/>
              <a:cs typeface="Lato"/>
            </a:endParaRPr>
          </a:p>
          <a:p>
            <a:r>
              <a:rPr lang="en-GB" b="0" i="1" u="sng" dirty="0">
                <a:latin typeface="Lato"/>
                <a:ea typeface="Lato"/>
                <a:cs typeface="Lato"/>
              </a:rPr>
              <a:t>Why parents don’t attend</a:t>
            </a:r>
          </a:p>
          <a:p>
            <a:pPr marL="285750" indent="-285750">
              <a:buFont typeface="Arial" panose="020B0604020202020204" pitchFamily="34" charset="0"/>
              <a:buChar char="•"/>
            </a:pPr>
            <a:r>
              <a:rPr lang="en-GB" b="0" i="1" dirty="0">
                <a:latin typeface="Lato"/>
                <a:ea typeface="Lato"/>
                <a:cs typeface="Lato"/>
              </a:rPr>
              <a:t>Not aware of it happening</a:t>
            </a:r>
          </a:p>
          <a:p>
            <a:pPr marL="285750" indent="-285750">
              <a:buFont typeface="Arial" panose="020B0604020202020204" pitchFamily="34" charset="0"/>
              <a:buChar char="•"/>
            </a:pPr>
            <a:r>
              <a:rPr lang="en-GB" b="0" i="1" dirty="0">
                <a:latin typeface="Lato"/>
                <a:ea typeface="Lato"/>
                <a:cs typeface="Lato"/>
              </a:rPr>
              <a:t>Work/timings</a:t>
            </a:r>
          </a:p>
          <a:p>
            <a:pPr marL="285750" indent="-285750">
              <a:buFont typeface="Arial" panose="020B0604020202020204" pitchFamily="34" charset="0"/>
              <a:buChar char="•"/>
            </a:pPr>
            <a:r>
              <a:rPr lang="en-GB" b="0" i="1" dirty="0">
                <a:latin typeface="Lato"/>
                <a:ea typeface="Lato"/>
              </a:rPr>
              <a:t>Work at another school</a:t>
            </a:r>
          </a:p>
        </p:txBody>
      </p:sp>
      <p:sp>
        <p:nvSpPr>
          <p:cNvPr id="7" name="Text Placeholder 1">
            <a:extLst>
              <a:ext uri="{FF2B5EF4-FFF2-40B4-BE49-F238E27FC236}">
                <a16:creationId xmlns:a16="http://schemas.microsoft.com/office/drawing/2014/main" id="{42F7E963-A46E-4B3F-D11C-CD109A0907A5}"/>
              </a:ext>
            </a:extLst>
          </p:cNvPr>
          <p:cNvSpPr txBox="1">
            <a:spLocks/>
          </p:cNvSpPr>
          <p:nvPr/>
        </p:nvSpPr>
        <p:spPr>
          <a:xfrm>
            <a:off x="330311" y="134816"/>
            <a:ext cx="8813689" cy="1158745"/>
          </a:xfrm>
          <a:prstGeom prst="rect">
            <a:avLst/>
          </a:prstGeom>
        </p:spPr>
        <p:txBody>
          <a:bodyPr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b="1" dirty="0"/>
              <a:t>Parent Workshop: Help your Child Love Maths! </a:t>
            </a:r>
          </a:p>
          <a:p>
            <a:r>
              <a:rPr lang="1106" sz="3000" b="1" dirty="0"/>
              <a:t>Gweithdy Rhieni: Helpu Eich Plentyn i Fwynhau Mathemateg!</a:t>
            </a:r>
          </a:p>
        </p:txBody>
      </p:sp>
      <p:sp>
        <p:nvSpPr>
          <p:cNvPr id="8" name="Text Placeholder 2">
            <a:extLst>
              <a:ext uri="{FF2B5EF4-FFF2-40B4-BE49-F238E27FC236}">
                <a16:creationId xmlns:a16="http://schemas.microsoft.com/office/drawing/2014/main" id="{34C26117-0333-F188-9BDE-F1673986B37B}"/>
              </a:ext>
            </a:extLst>
          </p:cNvPr>
          <p:cNvSpPr txBox="1">
            <a:spLocks/>
          </p:cNvSpPr>
          <p:nvPr/>
        </p:nvSpPr>
        <p:spPr>
          <a:xfrm>
            <a:off x="4718306" y="2056192"/>
            <a:ext cx="4237423" cy="4584662"/>
          </a:xfrm>
          <a:prstGeom prst="rect">
            <a:avLst/>
          </a:prstGeom>
        </p:spPr>
        <p:txBody>
          <a:bodyPr lIns="91440" tIns="45720" rIns="91440" bIns="45720" anchor="t"/>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defRPr b="0" i="0"/>
            </a:pPr>
            <a:r>
              <a:rPr lang="en-GB" u="sng" dirty="0" err="1">
                <a:latin typeface="Lato"/>
                <a:ea typeface="Lato"/>
                <a:cs typeface="Rubik Medium"/>
              </a:rPr>
              <a:t>Annog</a:t>
            </a:r>
            <a:r>
              <a:rPr lang="en-GB" u="sng" dirty="0">
                <a:latin typeface="Lato"/>
                <a:ea typeface="Lato"/>
                <a:cs typeface="Rubik Medium"/>
              </a:rPr>
              <a:t> y </a:t>
            </a:r>
            <a:r>
              <a:rPr lang="en-GB" u="sng" dirty="0" err="1">
                <a:latin typeface="Lato"/>
                <a:ea typeface="Lato"/>
                <a:cs typeface="Rubik Medium"/>
              </a:rPr>
              <a:t>rhieni</a:t>
            </a:r>
            <a:r>
              <a:rPr lang="en-GB" u="sng" dirty="0">
                <a:latin typeface="Lato"/>
                <a:ea typeface="Lato"/>
                <a:cs typeface="Rubik Medium"/>
              </a:rPr>
              <a:t> </a:t>
            </a:r>
            <a:r>
              <a:rPr lang="en-GB" u="sng" dirty="0" err="1">
                <a:latin typeface="Lato"/>
                <a:ea typeface="Lato"/>
                <a:cs typeface="Rubik Medium"/>
              </a:rPr>
              <a:t>i</a:t>
            </a:r>
            <a:r>
              <a:rPr lang="en-GB" u="sng" dirty="0">
                <a:latin typeface="Lato"/>
                <a:ea typeface="Lato"/>
                <a:cs typeface="Rubik Medium"/>
              </a:rPr>
              <a:t> </a:t>
            </a:r>
            <a:r>
              <a:rPr lang="en-GB" u="sng" dirty="0" err="1">
                <a:latin typeface="Lato"/>
                <a:ea typeface="Lato"/>
                <a:cs typeface="Rubik Medium"/>
              </a:rPr>
              <a:t>fod</a:t>
            </a:r>
            <a:r>
              <a:rPr lang="en-GB" u="sng" dirty="0">
                <a:latin typeface="Lato"/>
                <a:ea typeface="Lato"/>
                <a:cs typeface="Rubik Medium"/>
              </a:rPr>
              <a:t> </a:t>
            </a:r>
            <a:r>
              <a:rPr lang="en-GB" u="sng" dirty="0" err="1">
                <a:latin typeface="Lato"/>
                <a:ea typeface="Lato"/>
                <a:cs typeface="Rubik Medium"/>
              </a:rPr>
              <a:t>yn</a:t>
            </a:r>
            <a:r>
              <a:rPr lang="en-GB" u="sng" dirty="0">
                <a:latin typeface="Lato"/>
                <a:ea typeface="Lato"/>
                <a:cs typeface="Rubik Medium"/>
              </a:rPr>
              <a:t> </a:t>
            </a:r>
            <a:r>
              <a:rPr lang="en-GB" u="sng" dirty="0" err="1">
                <a:latin typeface="Lato"/>
                <a:ea typeface="Lato"/>
                <a:cs typeface="Rubik Medium"/>
              </a:rPr>
              <a:t>bresennol</a:t>
            </a:r>
            <a:br>
              <a:rPr lang="en-GB" dirty="0">
                <a:latin typeface="Lato"/>
                <a:ea typeface="Lato"/>
                <a:cs typeface="Rubik Medium"/>
              </a:rPr>
            </a:br>
            <a:endParaRPr lang="en-GB" b="0" dirty="0">
              <a:latin typeface="Lato"/>
              <a:ea typeface="Lato"/>
              <a:cs typeface="Rubik Medium"/>
            </a:endParaRPr>
          </a:p>
          <a:p>
            <a:pPr marL="285750" indent="-285750">
              <a:spcBef>
                <a:spcPts val="600"/>
              </a:spcBef>
              <a:buFont typeface="Arial"/>
              <a:buChar char="•"/>
              <a:defRPr b="0" i="0"/>
            </a:pPr>
            <a:r>
              <a:rPr lang="en-GB" b="0" dirty="0" err="1">
                <a:latin typeface="Lato"/>
                <a:ea typeface="Lato"/>
                <a:cs typeface="Lato"/>
              </a:rPr>
              <a:t>Trefnwch</a:t>
            </a:r>
            <a:r>
              <a:rPr lang="en-GB" b="0" dirty="0">
                <a:latin typeface="Lato"/>
                <a:ea typeface="Lato"/>
                <a:cs typeface="Lato"/>
              </a:rPr>
              <a:t> y </a:t>
            </a:r>
            <a:r>
              <a:rPr lang="en-GB" b="0" dirty="0" err="1">
                <a:latin typeface="Lato"/>
                <a:ea typeface="Lato"/>
                <a:cs typeface="Lato"/>
              </a:rPr>
              <a:t>gweithdy</a:t>
            </a:r>
            <a:r>
              <a:rPr lang="en-GB" b="0" dirty="0">
                <a:latin typeface="Lato"/>
                <a:ea typeface="Lato"/>
                <a:cs typeface="Lato"/>
              </a:rPr>
              <a:t> </a:t>
            </a:r>
            <a:r>
              <a:rPr lang="en-GB" b="0" dirty="0" err="1">
                <a:latin typeface="Lato"/>
                <a:ea typeface="Lato"/>
                <a:cs typeface="Lato"/>
              </a:rPr>
              <a:t>ar</a:t>
            </a:r>
            <a:r>
              <a:rPr lang="en-GB" b="0" dirty="0">
                <a:latin typeface="Lato"/>
                <a:ea typeface="Lato"/>
                <a:cs typeface="Lato"/>
              </a:rPr>
              <a:t> </a:t>
            </a:r>
            <a:r>
              <a:rPr lang="en-GB" b="0" dirty="0" err="1">
                <a:latin typeface="Lato"/>
                <a:ea typeface="Lato"/>
                <a:cs typeface="Lato"/>
              </a:rPr>
              <a:t>gyfer</a:t>
            </a:r>
            <a:r>
              <a:rPr lang="en-GB" b="0" dirty="0">
                <a:latin typeface="Lato"/>
                <a:ea typeface="Lato"/>
                <a:cs typeface="Lato"/>
              </a:rPr>
              <a:t> y </a:t>
            </a:r>
            <a:r>
              <a:rPr lang="en-GB" b="0" dirty="0" err="1">
                <a:latin typeface="Lato"/>
                <a:ea typeface="Lato"/>
                <a:cs typeface="Lato"/>
              </a:rPr>
              <a:t>cyfnod</a:t>
            </a:r>
            <a:r>
              <a:rPr lang="en-GB" b="0" dirty="0">
                <a:latin typeface="Lato"/>
                <a:ea typeface="Lato"/>
                <a:cs typeface="Lato"/>
              </a:rPr>
              <a:t> </a:t>
            </a:r>
            <a:r>
              <a:rPr lang="en-GB" b="0" dirty="0" err="1">
                <a:latin typeface="Lato"/>
                <a:ea typeface="Lato"/>
                <a:cs typeface="Lato"/>
              </a:rPr>
              <a:t>ar</a:t>
            </a:r>
            <a:r>
              <a:rPr lang="en-GB" b="0" dirty="0">
                <a:latin typeface="Lato"/>
                <a:ea typeface="Lato"/>
                <a:cs typeface="Lato"/>
              </a:rPr>
              <a:t> </a:t>
            </a:r>
            <a:r>
              <a:rPr lang="en-GB" b="0" dirty="0" err="1">
                <a:latin typeface="Lato"/>
                <a:ea typeface="Lato"/>
                <a:cs typeface="Lato"/>
              </a:rPr>
              <a:t>ôl</a:t>
            </a:r>
            <a:r>
              <a:rPr lang="en-GB" b="0" dirty="0">
                <a:latin typeface="Lato"/>
                <a:ea typeface="Lato"/>
                <a:cs typeface="Lato"/>
              </a:rPr>
              <a:t> </a:t>
            </a:r>
            <a:r>
              <a:rPr lang="en-GB" b="0" dirty="0" err="1">
                <a:latin typeface="Lato"/>
                <a:ea typeface="Lato"/>
                <a:cs typeface="Lato"/>
              </a:rPr>
              <a:t>gollwng</a:t>
            </a:r>
            <a:r>
              <a:rPr lang="en-GB" b="0" dirty="0">
                <a:latin typeface="Lato"/>
                <a:ea typeface="Lato"/>
                <a:cs typeface="Lato"/>
              </a:rPr>
              <a:t> y plant </a:t>
            </a:r>
            <a:r>
              <a:rPr lang="en-GB" b="0" dirty="0" err="1">
                <a:latin typeface="Lato"/>
                <a:ea typeface="Lato"/>
                <a:cs typeface="Lato"/>
              </a:rPr>
              <a:t>yn</a:t>
            </a:r>
            <a:r>
              <a:rPr lang="en-GB" b="0" dirty="0">
                <a:latin typeface="Lato"/>
                <a:ea typeface="Lato"/>
                <a:cs typeface="Lato"/>
              </a:rPr>
              <a:t> yr </a:t>
            </a:r>
            <a:r>
              <a:rPr lang="en-GB" b="0" dirty="0" err="1">
                <a:latin typeface="Lato"/>
                <a:ea typeface="Lato"/>
                <a:cs typeface="Lato"/>
              </a:rPr>
              <a:t>ysgol</a:t>
            </a:r>
            <a:r>
              <a:rPr lang="en-GB" b="0" dirty="0">
                <a:latin typeface="Lato"/>
                <a:ea typeface="Lato"/>
                <a:cs typeface="Lato"/>
              </a:rPr>
              <a:t>, </a:t>
            </a:r>
            <a:r>
              <a:rPr lang="en-GB" b="0" dirty="0" err="1">
                <a:latin typeface="Lato"/>
                <a:ea typeface="Lato"/>
                <a:cs typeface="Lato"/>
              </a:rPr>
              <a:t>ochr</a:t>
            </a:r>
            <a:r>
              <a:rPr lang="en-GB" b="0" dirty="0">
                <a:latin typeface="Lato"/>
                <a:ea typeface="Lato"/>
                <a:cs typeface="Lato"/>
              </a:rPr>
              <a:t> </a:t>
            </a:r>
            <a:r>
              <a:rPr lang="en-GB" b="0" dirty="0" err="1">
                <a:latin typeface="Lato"/>
                <a:ea typeface="Lato"/>
                <a:cs typeface="Lato"/>
              </a:rPr>
              <a:t>yn</a:t>
            </a:r>
            <a:r>
              <a:rPr lang="en-GB" b="0" dirty="0">
                <a:latin typeface="Lato"/>
                <a:ea typeface="Lato"/>
                <a:cs typeface="Lato"/>
              </a:rPr>
              <a:t> </a:t>
            </a:r>
            <a:r>
              <a:rPr lang="en-GB" b="0" dirty="0" err="1">
                <a:latin typeface="Lato"/>
                <a:ea typeface="Lato"/>
                <a:cs typeface="Lato"/>
              </a:rPr>
              <a:t>ochr</a:t>
            </a:r>
            <a:r>
              <a:rPr lang="en-GB" b="0" dirty="0">
                <a:latin typeface="Lato"/>
                <a:ea typeface="Lato"/>
                <a:cs typeface="Lato"/>
              </a:rPr>
              <a:t> â </a:t>
            </a:r>
            <a:r>
              <a:rPr lang="en-GB" b="0" dirty="0" err="1">
                <a:latin typeface="Lato"/>
                <a:ea typeface="Lato"/>
                <a:cs typeface="Lato"/>
              </a:rPr>
              <a:t>digwyddiadau</a:t>
            </a:r>
            <a:r>
              <a:rPr lang="en-GB" b="0" dirty="0">
                <a:latin typeface="Lato"/>
                <a:ea typeface="Lato"/>
                <a:cs typeface="Lato"/>
              </a:rPr>
              <a:t> </a:t>
            </a:r>
            <a:r>
              <a:rPr lang="en-GB" b="0" dirty="0" err="1">
                <a:latin typeface="Lato"/>
                <a:ea typeface="Lato"/>
                <a:cs typeface="Lato"/>
              </a:rPr>
              <a:t>eraill</a:t>
            </a:r>
            <a:r>
              <a:rPr lang="en-GB" b="0" dirty="0">
                <a:latin typeface="Lato"/>
                <a:ea typeface="Lato"/>
                <a:cs typeface="Lato"/>
              </a:rPr>
              <a:t> y </a:t>
            </a:r>
            <a:r>
              <a:rPr lang="en-GB" b="0" dirty="0" err="1">
                <a:latin typeface="Lato"/>
                <a:ea typeface="Lato"/>
                <a:cs typeface="Lato"/>
              </a:rPr>
              <a:t>maent</a:t>
            </a:r>
            <a:r>
              <a:rPr lang="en-GB" b="0" dirty="0">
                <a:latin typeface="Lato"/>
                <a:ea typeface="Lato"/>
                <a:cs typeface="Lato"/>
              </a:rPr>
              <a:t> </a:t>
            </a:r>
            <a:r>
              <a:rPr lang="en-GB" b="0" dirty="0" err="1">
                <a:latin typeface="Lato"/>
                <a:ea typeface="Lato"/>
                <a:cs typeface="Lato"/>
              </a:rPr>
              <a:t>yn</a:t>
            </a:r>
            <a:r>
              <a:rPr lang="en-GB" b="0" dirty="0">
                <a:latin typeface="Lato"/>
                <a:ea typeface="Lato"/>
                <a:cs typeface="Lato"/>
              </a:rPr>
              <a:t> </a:t>
            </a:r>
            <a:r>
              <a:rPr lang="en-GB" b="0" dirty="0" err="1">
                <a:latin typeface="Lato"/>
                <a:ea typeface="Lato"/>
                <a:cs typeface="Lato"/>
              </a:rPr>
              <a:t>mynd</a:t>
            </a:r>
            <a:r>
              <a:rPr lang="en-GB" b="0" dirty="0">
                <a:latin typeface="Lato"/>
                <a:ea typeface="Lato"/>
                <a:cs typeface="Lato"/>
              </a:rPr>
              <a:t> </a:t>
            </a:r>
            <a:r>
              <a:rPr lang="en-GB" b="0" dirty="0" err="1">
                <a:latin typeface="Lato"/>
                <a:ea typeface="Lato"/>
                <a:cs typeface="Lato"/>
              </a:rPr>
              <a:t>iddynt</a:t>
            </a:r>
            <a:r>
              <a:rPr lang="en-GB" b="0" dirty="0">
                <a:latin typeface="Lato"/>
                <a:ea typeface="Lato"/>
                <a:cs typeface="Lato"/>
              </a:rPr>
              <a:t> </a:t>
            </a:r>
            <a:r>
              <a:rPr lang="en-GB" b="0" dirty="0" err="1">
                <a:latin typeface="Lato"/>
                <a:ea typeface="Lato"/>
                <a:cs typeface="Lato"/>
              </a:rPr>
              <a:t>eisoes</a:t>
            </a:r>
            <a:r>
              <a:rPr lang="en-GB" b="0" dirty="0">
                <a:latin typeface="Lato"/>
                <a:ea typeface="Lato"/>
                <a:cs typeface="Lato"/>
              </a:rPr>
              <a:t>, </a:t>
            </a:r>
            <a:r>
              <a:rPr lang="en-GB" b="0" dirty="0" err="1">
                <a:latin typeface="Lato"/>
                <a:ea typeface="Lato"/>
                <a:cs typeface="Lato"/>
              </a:rPr>
              <a:t>neu'r</a:t>
            </a:r>
            <a:r>
              <a:rPr lang="en-GB" b="0" dirty="0">
                <a:latin typeface="Lato"/>
                <a:ea typeface="Lato"/>
                <a:cs typeface="Lato"/>
              </a:rPr>
              <a:t> </a:t>
            </a:r>
            <a:r>
              <a:rPr lang="en-GB" b="0" dirty="0" err="1">
                <a:latin typeface="Lato"/>
                <a:ea typeface="Lato"/>
                <a:cs typeface="Lato"/>
              </a:rPr>
              <a:t>cyfle</a:t>
            </a:r>
            <a:r>
              <a:rPr lang="en-GB" b="0" dirty="0">
                <a:latin typeface="Lato"/>
                <a:ea typeface="Lato"/>
                <a:cs typeface="Lato"/>
              </a:rPr>
              <a:t> </a:t>
            </a:r>
            <a:r>
              <a:rPr lang="en-GB" b="0" dirty="0" err="1">
                <a:latin typeface="Lato"/>
                <a:ea typeface="Lato"/>
                <a:cs typeface="Lato"/>
              </a:rPr>
              <a:t>i</a:t>
            </a:r>
            <a:r>
              <a:rPr lang="en-GB" b="0" dirty="0">
                <a:latin typeface="Lato"/>
                <a:ea typeface="Lato"/>
                <a:cs typeface="Lato"/>
              </a:rPr>
              <a:t> weld y </a:t>
            </a:r>
            <a:r>
              <a:rPr lang="en-GB" b="0" dirty="0" err="1">
                <a:latin typeface="Lato"/>
                <a:ea typeface="Lato"/>
                <a:cs typeface="Lato"/>
              </a:rPr>
              <a:t>disgyblion</a:t>
            </a:r>
            <a:endParaRPr lang="en-GB" dirty="0">
              <a:latin typeface="Lato"/>
              <a:ea typeface="Lato"/>
              <a:cs typeface="Lato"/>
            </a:endParaRPr>
          </a:p>
          <a:p>
            <a:pPr marL="285750" indent="-285750">
              <a:spcBef>
                <a:spcPts val="600"/>
              </a:spcBef>
              <a:buFont typeface="Arial"/>
              <a:buChar char="•"/>
              <a:defRPr b="0" i="0"/>
            </a:pPr>
            <a:r>
              <a:rPr lang="en-GB" b="0" dirty="0" err="1">
                <a:latin typeface="Lato"/>
                <a:ea typeface="Lato"/>
                <a:cs typeface="Lato"/>
              </a:rPr>
              <a:t>Cynigiwch</a:t>
            </a:r>
            <a:r>
              <a:rPr lang="en-GB" b="0" dirty="0">
                <a:latin typeface="Lato"/>
                <a:ea typeface="Lato"/>
                <a:cs typeface="Lato"/>
              </a:rPr>
              <a:t> </a:t>
            </a:r>
            <a:r>
              <a:rPr lang="en-GB" b="0" dirty="0" err="1">
                <a:latin typeface="Lato"/>
                <a:ea typeface="Lato"/>
                <a:cs typeface="Lato"/>
              </a:rPr>
              <a:t>luniaeth</a:t>
            </a:r>
            <a:r>
              <a:rPr lang="en-GB" b="0" dirty="0">
                <a:latin typeface="Lato"/>
                <a:ea typeface="Lato"/>
                <a:cs typeface="Lato"/>
              </a:rPr>
              <a:t> a/neu </a:t>
            </a:r>
            <a:r>
              <a:rPr lang="en-GB" b="0" dirty="0" err="1">
                <a:latin typeface="Lato"/>
                <a:ea typeface="Lato"/>
                <a:cs typeface="Lato"/>
              </a:rPr>
              <a:t>ofal</a:t>
            </a:r>
            <a:r>
              <a:rPr lang="en-GB" b="0" dirty="0">
                <a:latin typeface="Lato"/>
                <a:ea typeface="Lato"/>
                <a:cs typeface="Lato"/>
              </a:rPr>
              <a:t> plant</a:t>
            </a:r>
            <a:endParaRPr lang="en-GB" b="0" dirty="0">
              <a:latin typeface="Lato"/>
              <a:ea typeface="Lato"/>
            </a:endParaRPr>
          </a:p>
          <a:p>
            <a:pPr marL="285750" indent="-285750">
              <a:spcBef>
                <a:spcPts val="600"/>
              </a:spcBef>
              <a:buFont typeface="Arial"/>
              <a:buChar char="•"/>
              <a:defRPr b="0" i="0"/>
            </a:pPr>
            <a:r>
              <a:rPr lang="en-GB" b="0" dirty="0" err="1">
                <a:latin typeface="Lato"/>
                <a:ea typeface="Lato"/>
                <a:cs typeface="Lato"/>
              </a:rPr>
              <a:t>Gwahoddiadau</a:t>
            </a:r>
            <a:r>
              <a:rPr lang="en-GB" b="0" dirty="0">
                <a:latin typeface="Lato"/>
                <a:ea typeface="Lato"/>
                <a:cs typeface="Lato"/>
              </a:rPr>
              <a:t> </a:t>
            </a:r>
            <a:r>
              <a:rPr lang="en-GB" b="0" dirty="0" err="1">
                <a:latin typeface="Lato"/>
                <a:ea typeface="Lato"/>
                <a:cs typeface="Lato"/>
              </a:rPr>
              <a:t>wedi'u</a:t>
            </a:r>
            <a:r>
              <a:rPr lang="en-GB" b="0" dirty="0">
                <a:latin typeface="Lato"/>
                <a:ea typeface="Lato"/>
                <a:cs typeface="Lato"/>
              </a:rPr>
              <a:t> </a:t>
            </a:r>
            <a:r>
              <a:rPr lang="en-GB" b="0" dirty="0" err="1">
                <a:latin typeface="Lato"/>
                <a:ea typeface="Lato"/>
                <a:cs typeface="Lato"/>
              </a:rPr>
              <a:t>hysgrifennu</a:t>
            </a:r>
            <a:r>
              <a:rPr lang="en-GB" b="0" dirty="0">
                <a:latin typeface="Lato"/>
                <a:ea typeface="Lato"/>
                <a:cs typeface="Lato"/>
              </a:rPr>
              <a:t> </a:t>
            </a:r>
            <a:r>
              <a:rPr lang="en-GB" b="0" dirty="0" err="1">
                <a:latin typeface="Lato"/>
                <a:ea typeface="Lato"/>
                <a:cs typeface="Lato"/>
              </a:rPr>
              <a:t>gan</a:t>
            </a:r>
            <a:r>
              <a:rPr lang="en-GB" b="0" dirty="0">
                <a:latin typeface="Lato"/>
                <a:ea typeface="Lato"/>
                <a:cs typeface="Lato"/>
              </a:rPr>
              <a:t> y plant</a:t>
            </a:r>
            <a:endParaRPr lang="en-GB" b="0" dirty="0">
              <a:latin typeface="Lato"/>
              <a:ea typeface="Lato"/>
            </a:endParaRPr>
          </a:p>
          <a:p>
            <a:pPr marL="285750" indent="-285750">
              <a:spcBef>
                <a:spcPts val="600"/>
              </a:spcBef>
              <a:buFont typeface="Arial"/>
              <a:buChar char="•"/>
              <a:defRPr b="0" i="0"/>
            </a:pPr>
            <a:r>
              <a:rPr lang="en-GB" b="0" dirty="0" err="1">
                <a:latin typeface="Lato"/>
                <a:ea typeface="Lato"/>
                <a:cs typeface="Lato"/>
              </a:rPr>
              <a:t>Gofalwch</a:t>
            </a:r>
            <a:r>
              <a:rPr lang="en-GB" b="0" dirty="0">
                <a:latin typeface="Lato"/>
                <a:ea typeface="Lato"/>
                <a:cs typeface="Lato"/>
              </a:rPr>
              <a:t> </a:t>
            </a:r>
            <a:r>
              <a:rPr lang="en-GB" b="0" dirty="0" err="1">
                <a:latin typeface="Lato"/>
                <a:ea typeface="Lato"/>
                <a:cs typeface="Lato"/>
              </a:rPr>
              <a:t>fod</a:t>
            </a:r>
            <a:r>
              <a:rPr lang="en-GB" b="0" dirty="0">
                <a:latin typeface="Lato"/>
                <a:ea typeface="Lato"/>
                <a:cs typeface="Lato"/>
              </a:rPr>
              <a:t> y </a:t>
            </a:r>
            <a:r>
              <a:rPr lang="en-GB" b="0" dirty="0" err="1">
                <a:latin typeface="Lato"/>
                <a:ea typeface="Lato"/>
                <a:cs typeface="Lato"/>
              </a:rPr>
              <a:t>rhieni</a:t>
            </a:r>
            <a:r>
              <a:rPr lang="en-GB" b="0" dirty="0">
                <a:latin typeface="Lato"/>
                <a:ea typeface="Lato"/>
                <a:cs typeface="Lato"/>
              </a:rPr>
              <a:t>/</a:t>
            </a:r>
            <a:r>
              <a:rPr lang="en-GB" b="0" dirty="0" err="1">
                <a:latin typeface="Lato"/>
                <a:ea typeface="Lato"/>
                <a:cs typeface="Lato"/>
              </a:rPr>
              <a:t>gofalwyr</a:t>
            </a:r>
            <a:r>
              <a:rPr lang="en-GB" b="0" dirty="0">
                <a:latin typeface="Lato"/>
                <a:ea typeface="Lato"/>
                <a:cs typeface="Lato"/>
              </a:rPr>
              <a:t> </a:t>
            </a:r>
            <a:r>
              <a:rPr lang="en-GB" b="0" dirty="0" err="1">
                <a:latin typeface="Lato"/>
                <a:ea typeface="Lato"/>
                <a:cs typeface="Lato"/>
              </a:rPr>
              <a:t>yn</a:t>
            </a:r>
            <a:r>
              <a:rPr lang="en-GB" b="0" dirty="0">
                <a:latin typeface="Lato"/>
                <a:ea typeface="Lato"/>
                <a:cs typeface="Lato"/>
              </a:rPr>
              <a:t> </a:t>
            </a:r>
            <a:r>
              <a:rPr lang="en-GB" b="0" dirty="0" err="1">
                <a:latin typeface="Lato"/>
                <a:ea typeface="Lato"/>
                <a:cs typeface="Lato"/>
              </a:rPr>
              <a:t>deall</a:t>
            </a:r>
            <a:r>
              <a:rPr lang="en-GB" b="0" dirty="0">
                <a:latin typeface="Lato"/>
                <a:ea typeface="Lato"/>
                <a:cs typeface="Lato"/>
              </a:rPr>
              <a:t> </a:t>
            </a:r>
            <a:r>
              <a:rPr lang="en-GB" b="0" dirty="0" err="1">
                <a:latin typeface="Lato"/>
                <a:ea typeface="Lato"/>
                <a:cs typeface="Lato"/>
              </a:rPr>
              <a:t>na</a:t>
            </a:r>
            <a:r>
              <a:rPr lang="en-GB" b="0" dirty="0">
                <a:latin typeface="Lato"/>
                <a:ea typeface="Lato"/>
                <a:cs typeface="Lato"/>
              </a:rPr>
              <a:t> </a:t>
            </a:r>
            <a:r>
              <a:rPr lang="en-GB" b="0" dirty="0" err="1">
                <a:latin typeface="Lato"/>
                <a:ea typeface="Lato"/>
                <a:cs typeface="Lato"/>
              </a:rPr>
              <a:t>fydd</a:t>
            </a:r>
            <a:r>
              <a:rPr lang="en-GB" b="0" dirty="0">
                <a:latin typeface="Lato"/>
                <a:ea typeface="Lato"/>
                <a:cs typeface="Lato"/>
              </a:rPr>
              <a:t> </a:t>
            </a:r>
            <a:r>
              <a:rPr lang="en-GB" b="0" dirty="0" err="1">
                <a:latin typeface="Lato"/>
                <a:ea typeface="Lato"/>
                <a:cs typeface="Lato"/>
              </a:rPr>
              <a:t>angen</a:t>
            </a:r>
            <a:r>
              <a:rPr lang="en-GB" b="0" dirty="0">
                <a:latin typeface="Lato"/>
                <a:ea typeface="Lato"/>
                <a:cs typeface="Lato"/>
              </a:rPr>
              <a:t> </a:t>
            </a:r>
            <a:r>
              <a:rPr lang="en-GB" b="0" dirty="0" err="1">
                <a:latin typeface="Lato"/>
                <a:ea typeface="Lato"/>
                <a:cs typeface="Lato"/>
              </a:rPr>
              <a:t>gwneud</a:t>
            </a:r>
            <a:r>
              <a:rPr lang="en-GB" b="0" dirty="0">
                <a:latin typeface="Lato"/>
                <a:ea typeface="Lato"/>
                <a:cs typeface="Lato"/>
              </a:rPr>
              <a:t> </a:t>
            </a:r>
            <a:r>
              <a:rPr lang="en-GB" b="0" dirty="0" err="1">
                <a:latin typeface="Lato"/>
                <a:ea typeface="Lato"/>
                <a:cs typeface="Lato"/>
              </a:rPr>
              <a:t>unrhyw</a:t>
            </a:r>
            <a:r>
              <a:rPr lang="en-GB" b="0" dirty="0">
                <a:latin typeface="Lato"/>
                <a:ea typeface="Lato"/>
                <a:cs typeface="Lato"/>
              </a:rPr>
              <a:t> </a:t>
            </a:r>
            <a:r>
              <a:rPr lang="en-GB" b="0" dirty="0" err="1">
                <a:latin typeface="Lato"/>
                <a:ea typeface="Lato"/>
                <a:cs typeface="Lato"/>
              </a:rPr>
              <a:t>fathemateg</a:t>
            </a:r>
            <a:endParaRPr lang="en-GB" b="0" dirty="0">
              <a:latin typeface="Lato"/>
              <a:ea typeface="Lato"/>
            </a:endParaRPr>
          </a:p>
          <a:p>
            <a:pPr marL="285750" indent="-285750">
              <a:spcBef>
                <a:spcPts val="600"/>
              </a:spcBef>
              <a:buFont typeface="Arial"/>
              <a:buChar char="•"/>
              <a:defRPr b="0" i="0"/>
            </a:pPr>
            <a:r>
              <a:rPr lang="en-GB" b="0" dirty="0" err="1">
                <a:latin typeface="Lato"/>
                <a:ea typeface="Lato"/>
                <a:cs typeface="Lato"/>
              </a:rPr>
              <a:t>Cyfle</a:t>
            </a:r>
            <a:r>
              <a:rPr lang="en-GB" b="0" dirty="0">
                <a:latin typeface="Lato"/>
                <a:ea typeface="Lato"/>
                <a:cs typeface="Lato"/>
              </a:rPr>
              <a:t> </a:t>
            </a:r>
            <a:r>
              <a:rPr lang="en-GB" b="0" dirty="0" err="1">
                <a:latin typeface="Lato"/>
                <a:ea typeface="Lato"/>
                <a:cs typeface="Lato"/>
              </a:rPr>
              <a:t>i</a:t>
            </a:r>
            <a:r>
              <a:rPr lang="en-GB" b="0" dirty="0">
                <a:latin typeface="Lato"/>
                <a:ea typeface="Lato"/>
                <a:cs typeface="Lato"/>
              </a:rPr>
              <a:t> </a:t>
            </a:r>
            <a:r>
              <a:rPr lang="en-GB" b="0" dirty="0" err="1">
                <a:latin typeface="Lato"/>
                <a:ea typeface="Lato"/>
                <a:cs typeface="Lato"/>
              </a:rPr>
              <a:t>ennill</a:t>
            </a:r>
            <a:r>
              <a:rPr lang="en-GB" b="0" dirty="0">
                <a:latin typeface="Lato"/>
                <a:ea typeface="Lato"/>
                <a:cs typeface="Lato"/>
              </a:rPr>
              <a:t> </a:t>
            </a:r>
            <a:r>
              <a:rPr lang="en-GB" b="0" dirty="0" err="1">
                <a:latin typeface="Lato"/>
                <a:ea typeface="Lato"/>
                <a:cs typeface="Lato"/>
              </a:rPr>
              <a:t>gwobrau</a:t>
            </a:r>
            <a:r>
              <a:rPr lang="en-GB" b="0" dirty="0">
                <a:latin typeface="Lato"/>
                <a:ea typeface="Lato"/>
                <a:cs typeface="Lato"/>
              </a:rPr>
              <a:t> a </a:t>
            </a:r>
            <a:r>
              <a:rPr lang="en-GB" b="0" dirty="0" err="1">
                <a:latin typeface="Lato"/>
                <a:ea typeface="Lato"/>
                <a:cs typeface="Lato"/>
              </a:rPr>
              <a:t>raffl</a:t>
            </a:r>
            <a:r>
              <a:rPr lang="en-GB" b="0" dirty="0">
                <a:latin typeface="Lato"/>
                <a:ea typeface="Lato"/>
                <a:cs typeface="Lato"/>
              </a:rPr>
              <a:t> </a:t>
            </a:r>
            <a:r>
              <a:rPr lang="en-GB" b="0" dirty="0" err="1">
                <a:latin typeface="Lato"/>
                <a:ea typeface="Lato"/>
                <a:cs typeface="Lato"/>
              </a:rPr>
              <a:t>i'r</a:t>
            </a:r>
            <a:r>
              <a:rPr lang="en-GB" b="0" dirty="0">
                <a:latin typeface="Lato"/>
                <a:ea typeface="Lato"/>
                <a:cs typeface="Lato"/>
              </a:rPr>
              <a:t> </a:t>
            </a:r>
            <a:r>
              <a:rPr lang="en-GB" b="0" dirty="0" err="1">
                <a:latin typeface="Lato"/>
                <a:ea typeface="Lato"/>
                <a:cs typeface="Lato"/>
              </a:rPr>
              <a:t>rheiny</a:t>
            </a:r>
            <a:r>
              <a:rPr lang="en-GB" b="0" dirty="0">
                <a:latin typeface="Lato"/>
                <a:ea typeface="Lato"/>
                <a:cs typeface="Lato"/>
              </a:rPr>
              <a:t> </a:t>
            </a:r>
            <a:r>
              <a:rPr lang="en-GB" b="0" dirty="0" err="1">
                <a:latin typeface="Lato"/>
                <a:ea typeface="Lato"/>
                <a:cs typeface="Lato"/>
              </a:rPr>
              <a:t>sy'n</a:t>
            </a:r>
            <a:r>
              <a:rPr lang="en-GB" b="0" dirty="0">
                <a:latin typeface="Lato"/>
                <a:ea typeface="Lato"/>
                <a:cs typeface="Lato"/>
              </a:rPr>
              <a:t> </a:t>
            </a:r>
            <a:r>
              <a:rPr lang="en-GB" b="0" dirty="0" err="1">
                <a:latin typeface="Lato"/>
                <a:ea typeface="Lato"/>
                <a:cs typeface="Lato"/>
              </a:rPr>
              <a:t>bresennol</a:t>
            </a:r>
            <a:endParaRPr lang="en-GB" b="0" dirty="0">
              <a:latin typeface="Lato"/>
              <a:ea typeface="Lato"/>
              <a:cs typeface="Lato"/>
            </a:endParaRPr>
          </a:p>
          <a:p>
            <a:pPr marL="285750" indent="-285750">
              <a:spcBef>
                <a:spcPts val="600"/>
              </a:spcBef>
              <a:buFont typeface="Arial"/>
              <a:buChar char="•"/>
              <a:defRPr b="0" i="0"/>
            </a:pPr>
            <a:r>
              <a:rPr lang="en-GB" b="0" dirty="0" err="1">
                <a:latin typeface="Lato"/>
                <a:ea typeface="Lato"/>
                <a:cs typeface="Lato"/>
              </a:rPr>
              <a:t>Gwnewch</a:t>
            </a:r>
            <a:r>
              <a:rPr lang="en-GB" b="0" dirty="0">
                <a:latin typeface="Lato"/>
                <a:ea typeface="Lato"/>
                <a:cs typeface="Lato"/>
              </a:rPr>
              <a:t> </a:t>
            </a:r>
            <a:r>
              <a:rPr lang="en-GB" b="0" dirty="0" err="1">
                <a:latin typeface="Lato"/>
                <a:ea typeface="Lato"/>
                <a:cs typeface="Lato"/>
              </a:rPr>
              <a:t>yn</a:t>
            </a:r>
            <a:r>
              <a:rPr lang="en-GB" b="0" dirty="0">
                <a:latin typeface="Lato"/>
                <a:ea typeface="Lato"/>
                <a:cs typeface="Lato"/>
              </a:rPr>
              <a:t> </a:t>
            </a:r>
            <a:r>
              <a:rPr lang="en-GB" b="0" dirty="0" err="1">
                <a:latin typeface="Lato"/>
                <a:ea typeface="Lato"/>
                <a:cs typeface="Lato"/>
              </a:rPr>
              <a:t>siŵr</a:t>
            </a:r>
            <a:r>
              <a:rPr lang="en-GB" b="0" dirty="0">
                <a:latin typeface="Lato"/>
                <a:ea typeface="Lato"/>
                <a:cs typeface="Lato"/>
              </a:rPr>
              <a:t> bod yr </a:t>
            </a:r>
            <a:r>
              <a:rPr lang="en-GB" b="0" dirty="0" err="1">
                <a:latin typeface="Lato"/>
                <a:ea typeface="Lato"/>
                <a:cs typeface="Lato"/>
              </a:rPr>
              <a:t>holl</a:t>
            </a:r>
            <a:r>
              <a:rPr lang="en-GB" b="0" dirty="0">
                <a:latin typeface="Lato"/>
                <a:ea typeface="Lato"/>
                <a:cs typeface="Lato"/>
              </a:rPr>
              <a:t> </a:t>
            </a:r>
            <a:r>
              <a:rPr lang="en-GB" b="0" dirty="0" err="1">
                <a:latin typeface="Lato"/>
                <a:ea typeface="Lato"/>
                <a:cs typeface="Lato"/>
              </a:rPr>
              <a:t>aelodau</a:t>
            </a:r>
            <a:r>
              <a:rPr lang="en-GB" b="0" dirty="0">
                <a:latin typeface="Lato"/>
                <a:ea typeface="Lato"/>
                <a:cs typeface="Lato"/>
              </a:rPr>
              <a:t> staff, </a:t>
            </a:r>
            <a:r>
              <a:rPr lang="en-GB" b="0" dirty="0" err="1">
                <a:latin typeface="Lato"/>
                <a:ea typeface="Lato"/>
                <a:cs typeface="Lato"/>
              </a:rPr>
              <a:t>gan</a:t>
            </a:r>
            <a:r>
              <a:rPr lang="en-GB" b="0" dirty="0">
                <a:latin typeface="Lato"/>
                <a:ea typeface="Lato"/>
                <a:cs typeface="Lato"/>
              </a:rPr>
              <a:t> </a:t>
            </a:r>
            <a:r>
              <a:rPr lang="en-GB" b="0" dirty="0" err="1">
                <a:latin typeface="Lato"/>
                <a:ea typeface="Lato"/>
                <a:cs typeface="Lato"/>
              </a:rPr>
              <a:t>gynnwys</a:t>
            </a:r>
            <a:r>
              <a:rPr lang="en-GB" b="0" dirty="0">
                <a:latin typeface="Lato"/>
                <a:ea typeface="Lato"/>
                <a:cs typeface="Lato"/>
              </a:rPr>
              <a:t> yr</a:t>
            </a:r>
            <a:br>
              <a:rPr lang="en-GB" b="0" dirty="0">
                <a:latin typeface="Lato"/>
                <a:ea typeface="Lato"/>
                <a:cs typeface="Lato"/>
              </a:rPr>
            </a:br>
            <a:r>
              <a:rPr lang="en-GB" b="0" dirty="0" err="1">
                <a:latin typeface="Lato"/>
                <a:ea typeface="Lato"/>
                <a:cs typeface="Lato"/>
              </a:rPr>
              <a:t>Uwch-dîm</a:t>
            </a:r>
            <a:r>
              <a:rPr lang="en-GB" b="0" dirty="0">
                <a:latin typeface="Lato"/>
                <a:ea typeface="Lato"/>
                <a:cs typeface="Lato"/>
              </a:rPr>
              <a:t> </a:t>
            </a:r>
            <a:r>
              <a:rPr lang="en-GB" b="0" dirty="0" err="1">
                <a:latin typeface="Lato"/>
                <a:ea typeface="Lato"/>
                <a:cs typeface="Lato"/>
              </a:rPr>
              <a:t>Arwain</a:t>
            </a:r>
            <a:r>
              <a:rPr lang="en-GB" b="0" dirty="0">
                <a:latin typeface="Lato"/>
                <a:ea typeface="Lato"/>
                <a:cs typeface="Lato"/>
              </a:rPr>
              <a:t>, </a:t>
            </a:r>
            <a:r>
              <a:rPr lang="en-GB" b="0" dirty="0" err="1">
                <a:latin typeface="Lato"/>
                <a:ea typeface="Lato"/>
                <a:cs typeface="Lato"/>
              </a:rPr>
              <a:t>yn</a:t>
            </a:r>
            <a:r>
              <a:rPr lang="en-GB" b="0" dirty="0">
                <a:latin typeface="Lato"/>
                <a:ea typeface="Lato"/>
                <a:cs typeface="Lato"/>
              </a:rPr>
              <a:t> </a:t>
            </a:r>
            <a:r>
              <a:rPr lang="en-GB" b="0" dirty="0" err="1">
                <a:latin typeface="Lato"/>
                <a:ea typeface="Lato"/>
                <a:cs typeface="Lato"/>
              </a:rPr>
              <a:t>ymwybodol</a:t>
            </a:r>
            <a:r>
              <a:rPr lang="en-GB" b="0" dirty="0">
                <a:latin typeface="Lato"/>
                <a:ea typeface="Lato"/>
                <a:cs typeface="Lato"/>
              </a:rPr>
              <a:t> </a:t>
            </a:r>
            <a:r>
              <a:rPr lang="en-GB" b="0" dirty="0" err="1">
                <a:latin typeface="Lato"/>
                <a:ea typeface="Lato"/>
                <a:cs typeface="Lato"/>
              </a:rPr>
              <a:t>o'r</a:t>
            </a:r>
            <a:r>
              <a:rPr lang="en-GB" b="0" dirty="0">
                <a:latin typeface="Lato"/>
                <a:ea typeface="Lato"/>
                <a:cs typeface="Lato"/>
              </a:rPr>
              <a:t> </a:t>
            </a:r>
            <a:r>
              <a:rPr lang="en-GB" b="0" dirty="0" err="1">
                <a:latin typeface="Lato"/>
                <a:ea typeface="Lato"/>
                <a:cs typeface="Lato"/>
              </a:rPr>
              <a:t>gweithdy</a:t>
            </a:r>
            <a:r>
              <a:rPr lang="en-GB" b="0" dirty="0">
                <a:latin typeface="Lato"/>
                <a:ea typeface="Lato"/>
                <a:cs typeface="Lato"/>
              </a:rPr>
              <a:t> ac </a:t>
            </a:r>
            <a:r>
              <a:rPr lang="en-GB" b="0" dirty="0" err="1">
                <a:latin typeface="Lato"/>
                <a:ea typeface="Lato"/>
                <a:cs typeface="Lato"/>
              </a:rPr>
              <a:t>yn</a:t>
            </a:r>
            <a:r>
              <a:rPr lang="en-GB" b="0" dirty="0">
                <a:latin typeface="Lato"/>
                <a:ea typeface="Lato"/>
                <a:cs typeface="Lato"/>
              </a:rPr>
              <a:t> </a:t>
            </a:r>
            <a:r>
              <a:rPr lang="en-GB" b="0" dirty="0" err="1">
                <a:latin typeface="Lato"/>
                <a:ea typeface="Lato"/>
                <a:cs typeface="Lato"/>
              </a:rPr>
              <a:t>gallu</a:t>
            </a:r>
            <a:br>
              <a:rPr lang="en-GB" b="0" dirty="0">
                <a:latin typeface="Lato"/>
                <a:ea typeface="Lato"/>
                <a:cs typeface="Lato"/>
              </a:rPr>
            </a:br>
            <a:r>
              <a:rPr lang="en-GB" b="0" dirty="0" err="1">
                <a:latin typeface="Lato"/>
                <a:ea typeface="Lato"/>
                <a:cs typeface="Lato"/>
              </a:rPr>
              <a:t>ei</a:t>
            </a:r>
            <a:r>
              <a:rPr lang="en-GB" b="0" dirty="0">
                <a:latin typeface="Lato"/>
                <a:ea typeface="Lato"/>
                <a:cs typeface="Lato"/>
              </a:rPr>
              <a:t> </a:t>
            </a:r>
            <a:r>
              <a:rPr lang="en-GB" b="0" dirty="0" err="1">
                <a:latin typeface="Lato"/>
                <a:ea typeface="Lato"/>
                <a:cs typeface="Lato"/>
              </a:rPr>
              <a:t>hyrwyddo</a:t>
            </a:r>
            <a:r>
              <a:rPr lang="en-GB" b="0" dirty="0">
                <a:latin typeface="Lato"/>
                <a:ea typeface="Lato"/>
                <a:cs typeface="Lato"/>
              </a:rPr>
              <a:t> </a:t>
            </a:r>
            <a:r>
              <a:rPr lang="en-GB" b="0" dirty="0" err="1">
                <a:latin typeface="Lato"/>
                <a:ea typeface="Lato"/>
                <a:cs typeface="Lato"/>
              </a:rPr>
              <a:t>ymhlith</a:t>
            </a:r>
            <a:r>
              <a:rPr lang="en-GB" b="0" dirty="0">
                <a:latin typeface="Lato"/>
                <a:ea typeface="Lato"/>
                <a:cs typeface="Lato"/>
              </a:rPr>
              <a:t> </a:t>
            </a:r>
            <a:r>
              <a:rPr lang="en-GB" b="0" dirty="0" err="1">
                <a:latin typeface="Lato"/>
                <a:ea typeface="Lato"/>
                <a:cs typeface="Lato"/>
              </a:rPr>
              <a:t>pob</a:t>
            </a:r>
            <a:r>
              <a:rPr lang="en-GB" b="0" dirty="0">
                <a:latin typeface="Lato"/>
                <a:ea typeface="Lato"/>
                <a:cs typeface="Lato"/>
              </a:rPr>
              <a:t> </a:t>
            </a:r>
            <a:r>
              <a:rPr lang="en-GB" b="0" dirty="0" err="1">
                <a:latin typeface="Lato"/>
                <a:ea typeface="Lato"/>
                <a:cs typeface="Lato"/>
              </a:rPr>
              <a:t>teulu</a:t>
            </a:r>
            <a:r>
              <a:rPr lang="en-GB" b="0" dirty="0">
                <a:latin typeface="Lato"/>
                <a:ea typeface="Lato"/>
                <a:cs typeface="Lato"/>
              </a:rPr>
              <a:t>.</a:t>
            </a:r>
          </a:p>
          <a:p>
            <a:pPr marL="285750" indent="-285750">
              <a:spcBef>
                <a:spcPts val="0"/>
              </a:spcBef>
              <a:buFont typeface="Arial"/>
              <a:buChar char="•"/>
            </a:pPr>
            <a:endParaRPr lang="en-GB" b="0" dirty="0">
              <a:latin typeface="Lato"/>
              <a:ea typeface="Lato"/>
              <a:cs typeface="Lato"/>
            </a:endParaRPr>
          </a:p>
          <a:p>
            <a:pPr>
              <a:defRPr b="0" i="0"/>
            </a:pPr>
            <a:r>
              <a:rPr lang="en-GB" i="1" dirty="0">
                <a:latin typeface="Lato" panose="020F0502020204030203" pitchFamily="34" charset="0"/>
                <a:ea typeface="Lato" panose="020F0502020204030203" pitchFamily="34" charset="0"/>
                <a:cs typeface="Lato" panose="020F0502020204030203" pitchFamily="34" charset="0"/>
              </a:rPr>
              <a:t> </a:t>
            </a:r>
            <a:r>
              <a:rPr lang="en-GB" i="1" u="sng" dirty="0">
                <a:latin typeface="Lato" panose="020F0502020204030203" pitchFamily="34" charset="0"/>
                <a:ea typeface="Lato" panose="020F0502020204030203" pitchFamily="34" charset="0"/>
                <a:cs typeface="Lato" panose="020F0502020204030203" pitchFamily="34" charset="0"/>
              </a:rPr>
              <a:t>Pam </a:t>
            </a:r>
            <a:r>
              <a:rPr lang="en-GB" i="1" u="sng" dirty="0" err="1">
                <a:latin typeface="Lato" panose="020F0502020204030203" pitchFamily="34" charset="0"/>
                <a:ea typeface="Lato" panose="020F0502020204030203" pitchFamily="34" charset="0"/>
                <a:cs typeface="Lato" panose="020F0502020204030203" pitchFamily="34" charset="0"/>
              </a:rPr>
              <a:t>nad</a:t>
            </a:r>
            <a:r>
              <a:rPr lang="en-GB" i="1" u="sng" dirty="0">
                <a:latin typeface="Lato" panose="020F0502020204030203" pitchFamily="34" charset="0"/>
                <a:ea typeface="Lato" panose="020F0502020204030203" pitchFamily="34" charset="0"/>
                <a:cs typeface="Lato" panose="020F0502020204030203" pitchFamily="34" charset="0"/>
              </a:rPr>
              <a:t> </a:t>
            </a:r>
            <a:r>
              <a:rPr lang="en-GB" i="1" u="sng" dirty="0" err="1">
                <a:latin typeface="Lato" panose="020F0502020204030203" pitchFamily="34" charset="0"/>
                <a:ea typeface="Lato" panose="020F0502020204030203" pitchFamily="34" charset="0"/>
                <a:cs typeface="Lato" panose="020F0502020204030203" pitchFamily="34" charset="0"/>
              </a:rPr>
              <a:t>yw</a:t>
            </a:r>
            <a:r>
              <a:rPr lang="en-GB" i="1" u="sng" dirty="0">
                <a:latin typeface="Lato" panose="020F0502020204030203" pitchFamily="34" charset="0"/>
                <a:ea typeface="Lato" panose="020F0502020204030203" pitchFamily="34" charset="0"/>
                <a:cs typeface="Lato" panose="020F0502020204030203" pitchFamily="34" charset="0"/>
              </a:rPr>
              <a:t> </a:t>
            </a:r>
            <a:r>
              <a:rPr lang="en-GB" i="1" u="sng" dirty="0" err="1">
                <a:latin typeface="Lato" panose="020F0502020204030203" pitchFamily="34" charset="0"/>
                <a:ea typeface="Lato" panose="020F0502020204030203" pitchFamily="34" charset="0"/>
                <a:cs typeface="Lato" panose="020F0502020204030203" pitchFamily="34" charset="0"/>
              </a:rPr>
              <a:t>rhieni'n</a:t>
            </a:r>
            <a:r>
              <a:rPr lang="en-GB" i="1" u="sng" dirty="0">
                <a:latin typeface="Lato" panose="020F0502020204030203" pitchFamily="34" charset="0"/>
                <a:ea typeface="Lato" panose="020F0502020204030203" pitchFamily="34" charset="0"/>
                <a:cs typeface="Lato" panose="020F0502020204030203" pitchFamily="34" charset="0"/>
              </a:rPr>
              <a:t> </a:t>
            </a:r>
            <a:r>
              <a:rPr lang="en-GB" i="1" u="sng" dirty="0" err="1">
                <a:latin typeface="Lato" panose="020F0502020204030203" pitchFamily="34" charset="0"/>
                <a:ea typeface="Lato" panose="020F0502020204030203" pitchFamily="34" charset="0"/>
                <a:cs typeface="Lato" panose="020F0502020204030203" pitchFamily="34" charset="0"/>
              </a:rPr>
              <a:t>dod</a:t>
            </a:r>
            <a:r>
              <a:rPr lang="en-GB" i="1" u="sng" dirty="0">
                <a:latin typeface="Lato" panose="020F0502020204030203" pitchFamily="34" charset="0"/>
                <a:ea typeface="Lato" panose="020F0502020204030203" pitchFamily="34" charset="0"/>
                <a:cs typeface="Lato" panose="020F0502020204030203" pitchFamily="34" charset="0"/>
              </a:rPr>
              <a:t> </a:t>
            </a:r>
            <a:r>
              <a:rPr lang="en-GB" i="1" u="sng" dirty="0" err="1">
                <a:latin typeface="Lato" panose="020F0502020204030203" pitchFamily="34" charset="0"/>
                <a:ea typeface="Lato" panose="020F0502020204030203" pitchFamily="34" charset="0"/>
                <a:cs typeface="Lato" panose="020F0502020204030203" pitchFamily="34" charset="0"/>
              </a:rPr>
              <a:t>i</a:t>
            </a:r>
            <a:r>
              <a:rPr lang="en-GB" i="1" u="sng" dirty="0">
                <a:latin typeface="Lato" panose="020F0502020204030203" pitchFamily="34" charset="0"/>
                <a:ea typeface="Lato" panose="020F0502020204030203" pitchFamily="34" charset="0"/>
                <a:cs typeface="Lato" panose="020F0502020204030203" pitchFamily="34" charset="0"/>
              </a:rPr>
              <a:t> </a:t>
            </a:r>
            <a:r>
              <a:rPr lang="en-GB" i="1" u="sng" dirty="0" err="1">
                <a:latin typeface="Lato" panose="020F0502020204030203" pitchFamily="34" charset="0"/>
                <a:ea typeface="Lato" panose="020F0502020204030203" pitchFamily="34" charset="0"/>
                <a:cs typeface="Lato" panose="020F0502020204030203" pitchFamily="34" charset="0"/>
              </a:rPr>
              <a:t>weithdai</a:t>
            </a:r>
            <a:r>
              <a:rPr lang="en-GB" i="1" u="sng" dirty="0">
                <a:latin typeface="Lato" panose="020F0502020204030203" pitchFamily="34" charset="0"/>
                <a:ea typeface="Lato" panose="020F0502020204030203" pitchFamily="34" charset="0"/>
                <a:cs typeface="Lato" panose="020F0502020204030203" pitchFamily="34" charset="0"/>
              </a:rPr>
              <a:t>?</a:t>
            </a:r>
          </a:p>
          <a:p>
            <a:pPr marL="285750" indent="-285750">
              <a:spcBef>
                <a:spcPts val="600"/>
              </a:spcBef>
              <a:buFont typeface="Arial" pitchFamily="34" charset="0"/>
              <a:buChar char="•"/>
              <a:defRPr b="0" i="0"/>
            </a:pPr>
            <a:r>
              <a:rPr lang="en-GB" b="0" i="1" dirty="0" err="1">
                <a:latin typeface="Lato"/>
                <a:ea typeface="Lato"/>
                <a:cs typeface="Lato"/>
              </a:rPr>
              <a:t>Nid</a:t>
            </a:r>
            <a:r>
              <a:rPr lang="en-GB" b="0" i="1" dirty="0">
                <a:latin typeface="Lato"/>
                <a:ea typeface="Lato"/>
                <a:cs typeface="Lato"/>
              </a:rPr>
              <a:t> </a:t>
            </a:r>
            <a:r>
              <a:rPr lang="en-GB" b="0" i="1" dirty="0" err="1">
                <a:latin typeface="Lato"/>
                <a:ea typeface="Lato"/>
                <a:cs typeface="Lato"/>
              </a:rPr>
              <a:t>ydynt</a:t>
            </a:r>
            <a:r>
              <a:rPr lang="en-GB" b="0" i="1" dirty="0">
                <a:latin typeface="Lato"/>
                <a:ea typeface="Lato"/>
                <a:cs typeface="Lato"/>
              </a:rPr>
              <a:t> </a:t>
            </a:r>
            <a:r>
              <a:rPr lang="en-GB" b="0" i="1" dirty="0" err="1">
                <a:latin typeface="Lato"/>
                <a:ea typeface="Lato"/>
                <a:cs typeface="Lato"/>
              </a:rPr>
              <a:t>yn</a:t>
            </a:r>
            <a:r>
              <a:rPr lang="en-GB" b="0" i="1" dirty="0">
                <a:latin typeface="Lato"/>
                <a:ea typeface="Lato"/>
                <a:cs typeface="Lato"/>
              </a:rPr>
              <a:t> </a:t>
            </a:r>
            <a:r>
              <a:rPr lang="en-GB" b="0" i="1" dirty="0" err="1">
                <a:latin typeface="Lato"/>
                <a:ea typeface="Lato"/>
                <a:cs typeface="Lato"/>
              </a:rPr>
              <a:t>ymwybodol</a:t>
            </a:r>
            <a:r>
              <a:rPr lang="en-GB" b="0" i="1" dirty="0">
                <a:latin typeface="Lato"/>
                <a:ea typeface="Lato"/>
                <a:cs typeface="Lato"/>
              </a:rPr>
              <a:t> </a:t>
            </a:r>
            <a:r>
              <a:rPr lang="en-GB" b="0" i="1" dirty="0" err="1">
                <a:latin typeface="Lato"/>
                <a:ea typeface="Lato"/>
                <a:cs typeface="Lato"/>
              </a:rPr>
              <a:t>eu</a:t>
            </a:r>
            <a:r>
              <a:rPr lang="en-GB" b="0" i="1" dirty="0">
                <a:latin typeface="Lato"/>
                <a:ea typeface="Lato"/>
                <a:cs typeface="Lato"/>
              </a:rPr>
              <a:t> bod </a:t>
            </a:r>
            <a:r>
              <a:rPr lang="en-GB" b="0" i="1" dirty="0" err="1">
                <a:latin typeface="Lato"/>
                <a:ea typeface="Lato"/>
                <a:cs typeface="Lato"/>
              </a:rPr>
              <a:t>yn</a:t>
            </a:r>
            <a:r>
              <a:rPr lang="en-GB" b="0" i="1" dirty="0">
                <a:latin typeface="Lato"/>
                <a:ea typeface="Lato"/>
                <a:cs typeface="Lato"/>
              </a:rPr>
              <a:t> </a:t>
            </a:r>
            <a:r>
              <a:rPr lang="en-GB" b="0" i="1" dirty="0" err="1">
                <a:latin typeface="Lato"/>
                <a:ea typeface="Lato"/>
                <a:cs typeface="Lato"/>
              </a:rPr>
              <a:t>cael</a:t>
            </a:r>
            <a:r>
              <a:rPr lang="en-GB" b="0" i="1" dirty="0">
                <a:latin typeface="Lato"/>
                <a:ea typeface="Lato"/>
                <a:cs typeface="Lato"/>
              </a:rPr>
              <a:t> </a:t>
            </a:r>
            <a:r>
              <a:rPr lang="en-GB" b="0" i="1" dirty="0" err="1">
                <a:latin typeface="Lato"/>
                <a:ea typeface="Lato"/>
                <a:cs typeface="Lato"/>
              </a:rPr>
              <a:t>eu</a:t>
            </a:r>
            <a:r>
              <a:rPr lang="en-GB" b="0" i="1" dirty="0">
                <a:latin typeface="Lato"/>
                <a:ea typeface="Lato"/>
                <a:cs typeface="Lato"/>
              </a:rPr>
              <a:t> </a:t>
            </a:r>
            <a:r>
              <a:rPr lang="en-GB" b="0" i="1" dirty="0" err="1">
                <a:latin typeface="Lato"/>
                <a:ea typeface="Lato"/>
                <a:cs typeface="Lato"/>
              </a:rPr>
              <a:t>cynnal</a:t>
            </a:r>
            <a:endParaRPr lang="en-GB" b="0" i="1" dirty="0">
              <a:latin typeface="Lato"/>
              <a:ea typeface="Lato"/>
              <a:cs typeface="Lato"/>
            </a:endParaRPr>
          </a:p>
          <a:p>
            <a:pPr marL="285750" indent="-285750">
              <a:spcBef>
                <a:spcPts val="600"/>
              </a:spcBef>
              <a:buFont typeface="Arial" pitchFamily="34" charset="0"/>
              <a:buChar char="•"/>
              <a:defRPr b="0" i="0"/>
            </a:pPr>
            <a:r>
              <a:rPr lang="en-GB" b="0" i="1" dirty="0">
                <a:latin typeface="Lato"/>
                <a:ea typeface="Lato"/>
                <a:cs typeface="Lato"/>
              </a:rPr>
              <a:t>Gwaith/</a:t>
            </a:r>
            <a:r>
              <a:rPr lang="en-GB" b="0" i="1" dirty="0" err="1">
                <a:latin typeface="Lato"/>
                <a:ea typeface="Lato"/>
                <a:cs typeface="Lato"/>
              </a:rPr>
              <a:t>amseru</a:t>
            </a:r>
            <a:endParaRPr lang="en-GB" b="0" i="1" dirty="0">
              <a:latin typeface="Lato"/>
              <a:ea typeface="Lato"/>
              <a:cs typeface="Lato"/>
            </a:endParaRPr>
          </a:p>
          <a:p>
            <a:pPr marL="285750" indent="-285750">
              <a:spcBef>
                <a:spcPts val="600"/>
              </a:spcBef>
              <a:buFont typeface="Arial" pitchFamily="34" charset="0"/>
              <a:buChar char="•"/>
              <a:defRPr b="0" i="0"/>
            </a:pPr>
            <a:r>
              <a:rPr lang="en-GB" b="0" i="1" dirty="0">
                <a:latin typeface="Lato"/>
                <a:ea typeface="Lato"/>
              </a:rPr>
              <a:t>Gwaith </a:t>
            </a:r>
            <a:r>
              <a:rPr lang="en-GB" b="0" i="1" dirty="0" err="1">
                <a:latin typeface="Lato"/>
                <a:ea typeface="Lato"/>
              </a:rPr>
              <a:t>mewn</a:t>
            </a:r>
            <a:r>
              <a:rPr lang="en-GB" b="0" i="1" dirty="0">
                <a:latin typeface="Lato"/>
                <a:ea typeface="Lato"/>
              </a:rPr>
              <a:t> </a:t>
            </a:r>
            <a:r>
              <a:rPr lang="en-GB" b="0" i="1" dirty="0" err="1">
                <a:latin typeface="Lato"/>
                <a:ea typeface="Lato"/>
              </a:rPr>
              <a:t>ysgol</a:t>
            </a:r>
            <a:r>
              <a:rPr lang="en-GB" b="0" i="1" dirty="0">
                <a:latin typeface="Lato"/>
                <a:ea typeface="Lato"/>
              </a:rPr>
              <a:t> </a:t>
            </a:r>
            <a:r>
              <a:rPr lang="en-GB" b="0" i="1" dirty="0" err="1">
                <a:latin typeface="Lato"/>
                <a:ea typeface="Lato"/>
              </a:rPr>
              <a:t>arall</a:t>
            </a:r>
            <a:endParaRPr lang="en-GB" b="0" i="1" dirty="0">
              <a:latin typeface="Lato"/>
              <a:ea typeface="Lato"/>
            </a:endParaRPr>
          </a:p>
        </p:txBody>
      </p:sp>
      <p:cxnSp>
        <p:nvCxnSpPr>
          <p:cNvPr id="9" name="Straight Connector 8">
            <a:extLst>
              <a:ext uri="{FF2B5EF4-FFF2-40B4-BE49-F238E27FC236}">
                <a16:creationId xmlns:a16="http://schemas.microsoft.com/office/drawing/2014/main" id="{3A540EE5-4903-A5F5-44BA-4CEBCDCBF615}"/>
              </a:ext>
            </a:extLst>
          </p:cNvPr>
          <p:cNvCxnSpPr>
            <a:cxnSpLocks/>
          </p:cNvCxnSpPr>
          <p:nvPr/>
        </p:nvCxnSpPr>
        <p:spPr>
          <a:xfrm>
            <a:off x="4403413" y="1932624"/>
            <a:ext cx="0" cy="470823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7849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A48C4-F46C-A09D-2693-F84341E31862}"/>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0802430D-E525-FDBC-0659-88AF50B9DFA6}"/>
              </a:ext>
            </a:extLst>
          </p:cNvPr>
          <p:cNvSpPr>
            <a:spLocks noGrp="1"/>
          </p:cNvSpPr>
          <p:nvPr>
            <p:ph type="body" sz="quarter" idx="10"/>
          </p:nvPr>
        </p:nvSpPr>
        <p:spPr>
          <a:xfrm>
            <a:off x="796945" y="2242082"/>
            <a:ext cx="3775055" cy="3948871"/>
          </a:xfrm>
        </p:spPr>
        <p:txBody>
          <a:bodyPr/>
          <a:lstStyle/>
          <a:p>
            <a:r>
              <a:rPr lang="en-GB" sz="1600" dirty="0"/>
              <a:t>Impact:</a:t>
            </a:r>
          </a:p>
          <a:p>
            <a:endParaRPr lang="en-GB" sz="1600" b="0" dirty="0"/>
          </a:p>
          <a:p>
            <a:pPr fontAlgn="base">
              <a:lnSpc>
                <a:spcPct val="100000"/>
              </a:lnSpc>
              <a:spcBef>
                <a:spcPts val="0"/>
              </a:spcBef>
            </a:pPr>
            <a:r>
              <a:rPr lang="en-GB" sz="1400" dirty="0"/>
              <a:t>As a result of attending a ‘Help Your Child Love Maths!’ workshop,</a:t>
            </a:r>
            <a:r>
              <a:rPr lang="en-US" sz="1400" dirty="0"/>
              <a:t>​​</a:t>
            </a:r>
          </a:p>
          <a:p>
            <a:pPr fontAlgn="base">
              <a:lnSpc>
                <a:spcPct val="100000"/>
              </a:lnSpc>
              <a:spcBef>
                <a:spcPts val="0"/>
              </a:spcBef>
            </a:pPr>
            <a:r>
              <a:rPr lang="en-GB" sz="1400" b="0" dirty="0"/>
              <a:t>​</a:t>
            </a:r>
          </a:p>
          <a:p>
            <a:pPr fontAlgn="base">
              <a:lnSpc>
                <a:spcPct val="100000"/>
              </a:lnSpc>
              <a:spcBef>
                <a:spcPts val="0"/>
              </a:spcBef>
            </a:pPr>
            <a:r>
              <a:rPr lang="en-GB" sz="1400" dirty="0"/>
              <a:t>85% </a:t>
            </a:r>
            <a:r>
              <a:rPr lang="en-GB" sz="1400" b="0" dirty="0"/>
              <a:t>of parents/carers feel better able to support their child with maths learning.</a:t>
            </a:r>
            <a:r>
              <a:rPr lang="en-US" sz="1400" b="0" dirty="0"/>
              <a:t>​​</a:t>
            </a:r>
          </a:p>
          <a:p>
            <a:pPr fontAlgn="base">
              <a:lnSpc>
                <a:spcPct val="100000"/>
              </a:lnSpc>
              <a:spcBef>
                <a:spcPts val="0"/>
              </a:spcBef>
            </a:pPr>
            <a:r>
              <a:rPr lang="en-US" sz="1400" b="0" dirty="0"/>
              <a:t>​</a:t>
            </a:r>
          </a:p>
          <a:p>
            <a:pPr fontAlgn="base">
              <a:lnSpc>
                <a:spcPct val="100000"/>
              </a:lnSpc>
              <a:spcBef>
                <a:spcPts val="0"/>
              </a:spcBef>
            </a:pPr>
            <a:r>
              <a:rPr lang="en-GB" sz="1400" dirty="0"/>
              <a:t>80% </a:t>
            </a:r>
            <a:r>
              <a:rPr lang="en-GB" sz="1400" b="0" dirty="0"/>
              <a:t>of parents/carers feel more confident with maths.</a:t>
            </a:r>
            <a:r>
              <a:rPr lang="en-US" sz="1400" b="0" dirty="0"/>
              <a:t>​​</a:t>
            </a:r>
          </a:p>
          <a:p>
            <a:pPr fontAlgn="base">
              <a:lnSpc>
                <a:spcPct val="100000"/>
              </a:lnSpc>
              <a:spcBef>
                <a:spcPts val="0"/>
              </a:spcBef>
            </a:pPr>
            <a:r>
              <a:rPr lang="en-US" sz="1400" b="0" dirty="0"/>
              <a:t>​</a:t>
            </a:r>
          </a:p>
          <a:p>
            <a:pPr fontAlgn="base">
              <a:lnSpc>
                <a:spcPct val="100000"/>
              </a:lnSpc>
              <a:spcBef>
                <a:spcPts val="0"/>
              </a:spcBef>
            </a:pPr>
            <a:r>
              <a:rPr lang="en-GB" sz="1400" dirty="0"/>
              <a:t>80% </a:t>
            </a:r>
            <a:r>
              <a:rPr lang="en-GB" sz="1400" b="0" dirty="0"/>
              <a:t>of parents/carers feel more able to be positive about maths with their child.</a:t>
            </a:r>
            <a:r>
              <a:rPr lang="en-US" sz="1400" b="0" dirty="0"/>
              <a:t>​​</a:t>
            </a:r>
          </a:p>
          <a:p>
            <a:pPr fontAlgn="base">
              <a:lnSpc>
                <a:spcPct val="100000"/>
              </a:lnSpc>
              <a:spcBef>
                <a:spcPts val="0"/>
              </a:spcBef>
            </a:pPr>
            <a:r>
              <a:rPr lang="en-US" sz="1400" b="0" dirty="0"/>
              <a:t>​</a:t>
            </a:r>
          </a:p>
          <a:p>
            <a:pPr fontAlgn="base">
              <a:lnSpc>
                <a:spcPct val="100000"/>
              </a:lnSpc>
              <a:spcBef>
                <a:spcPts val="0"/>
              </a:spcBef>
            </a:pPr>
            <a:r>
              <a:rPr lang="en-GB" sz="1400" dirty="0"/>
              <a:t>75% </a:t>
            </a:r>
            <a:r>
              <a:rPr lang="en-GB" sz="1400" b="0" dirty="0"/>
              <a:t>of parents/carers are more likely to engage in their child’s maths learning.</a:t>
            </a:r>
            <a:endParaRPr lang="en-US" sz="1400" b="0" dirty="0"/>
          </a:p>
          <a:p>
            <a:endParaRPr lang="en-GB" sz="1600" b="0" dirty="0"/>
          </a:p>
        </p:txBody>
      </p:sp>
      <p:pic>
        <p:nvPicPr>
          <p:cNvPr id="13" name="Graphic 12" descr="Harvey Balls 0% with solid fill">
            <a:extLst>
              <a:ext uri="{FF2B5EF4-FFF2-40B4-BE49-F238E27FC236}">
                <a16:creationId xmlns:a16="http://schemas.microsoft.com/office/drawing/2014/main" id="{0BF53286-B475-3417-07D7-787440FE201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CBC1849B-377D-6C2A-1D21-FDA5F2C8F1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D602BFB5-E0BD-779C-B525-D74E8B49E38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3D016275-C7B8-1A1F-3BCA-C2A6008375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178D0E85-1A7F-1917-4E2E-5CC0C590130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E688A176-674A-D4C2-0089-1C1948853CC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571DA8BD-37F5-5A68-4316-9C14ED358E5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274B357F-6931-0188-8790-3CBED1BAA1A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2858AD2D-BE7E-F6C0-61C7-4E3CE35310E2}"/>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6" name="Text Placeholder 1">
            <a:extLst>
              <a:ext uri="{FF2B5EF4-FFF2-40B4-BE49-F238E27FC236}">
                <a16:creationId xmlns:a16="http://schemas.microsoft.com/office/drawing/2014/main" id="{3C1D0A10-D20E-6B81-7A1B-67581E53B875}"/>
              </a:ext>
            </a:extLst>
          </p:cNvPr>
          <p:cNvSpPr txBox="1">
            <a:spLocks/>
          </p:cNvSpPr>
          <p:nvPr/>
        </p:nvSpPr>
        <p:spPr>
          <a:xfrm>
            <a:off x="330311" y="134816"/>
            <a:ext cx="8813689" cy="1158745"/>
          </a:xfrm>
          <a:prstGeom prst="rect">
            <a:avLst/>
          </a:prstGeom>
        </p:spPr>
        <p:txBody>
          <a:bodyPr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b="1" dirty="0"/>
              <a:t>Parent Workshop: Help your Child Love Maths! </a:t>
            </a:r>
          </a:p>
          <a:p>
            <a:r>
              <a:rPr lang="1106" sz="3000" b="1" dirty="0"/>
              <a:t>Gweithdy Rhieni: Helpu Eich Plentyn i Fwynhau Mathemateg!</a:t>
            </a:r>
          </a:p>
        </p:txBody>
      </p:sp>
      <p:sp>
        <p:nvSpPr>
          <p:cNvPr id="9" name="TextBox 8">
            <a:extLst>
              <a:ext uri="{FF2B5EF4-FFF2-40B4-BE49-F238E27FC236}">
                <a16:creationId xmlns:a16="http://schemas.microsoft.com/office/drawing/2014/main" id="{0DE72515-E799-3AF1-B031-8CBE4714A5E5}"/>
              </a:ext>
            </a:extLst>
          </p:cNvPr>
          <p:cNvSpPr txBox="1"/>
          <p:nvPr/>
        </p:nvSpPr>
        <p:spPr>
          <a:xfrm>
            <a:off x="4737155" y="2240592"/>
            <a:ext cx="4293108" cy="4493538"/>
          </a:xfrm>
          <a:prstGeom prst="rect">
            <a:avLst/>
          </a:prstGeom>
          <a:noFill/>
        </p:spPr>
        <p:txBody>
          <a:bodyPr wrap="square">
            <a:spAutoFit/>
          </a:bodyPr>
          <a:lstStyle/>
          <a:p>
            <a:pPr>
              <a:defRPr b="0" i="0"/>
            </a:pPr>
            <a:r>
              <a:rPr lang="1106" sz="1600" b="1" dirty="0">
                <a:latin typeface="Lato" panose="020F0502020204030203" pitchFamily="34" charset="0"/>
                <a:ea typeface="Lato" panose="020F0502020204030203" pitchFamily="34" charset="0"/>
                <a:cs typeface="Lato" panose="020F0502020204030203" pitchFamily="34" charset="0"/>
              </a:rPr>
              <a:t>Effaith: </a:t>
            </a:r>
          </a:p>
          <a:p>
            <a:pPr>
              <a:spcBef>
                <a:spcPts val="0"/>
              </a:spcBef>
            </a:pPr>
            <a:endParaRPr lang="en-GB" sz="1400" b="0" dirty="0">
              <a:latin typeface="Lato" panose="020F0502020204030203" pitchFamily="34" charset="0"/>
              <a:ea typeface="Lato" panose="020F0502020204030203" pitchFamily="34" charset="0"/>
              <a:cs typeface="Lato" panose="020F0502020204030203" pitchFamily="34" charset="0"/>
            </a:endParaRPr>
          </a:p>
          <a:p>
            <a:pPr fontAlgn="base">
              <a:lnSpc>
                <a:spcPct val="100000"/>
              </a:lnSpc>
              <a:spcBef>
                <a:spcPct val="0"/>
              </a:spcBef>
              <a:defRPr b="0" i="0"/>
            </a:pPr>
            <a:r>
              <a:rPr lang="1106" sz="1400" b="1" dirty="0">
                <a:latin typeface="Lato" panose="020F0502020204030203" pitchFamily="34" charset="0"/>
                <a:ea typeface="Lato" panose="020F0502020204030203" pitchFamily="34" charset="0"/>
                <a:cs typeface="Lato" panose="020F0502020204030203" pitchFamily="34" charset="0"/>
              </a:rPr>
              <a:t>O ganlyniad i fynd i weithdy ‘Helpu Eich Plentyn i Fwynhau Mathemateg!’, </a:t>
            </a:r>
          </a:p>
          <a:p>
            <a:pPr fontAlgn="base">
              <a:lnSpc>
                <a:spcPct val="100000"/>
              </a:lnSpc>
              <a:spcBef>
                <a:spcPct val="0"/>
              </a:spcBef>
              <a:defRPr b="0" i="0"/>
            </a:pPr>
            <a:r>
              <a:rPr lang="1106" sz="1400" b="0" dirty="0">
                <a:latin typeface="Lato" panose="020F0502020204030203" pitchFamily="34" charset="0"/>
                <a:ea typeface="Lato" panose="020F0502020204030203" pitchFamily="34" charset="0"/>
                <a:cs typeface="Lato" panose="020F0502020204030203" pitchFamily="34" charset="0"/>
              </a:rPr>
              <a:t>​</a:t>
            </a:r>
          </a:p>
          <a:p>
            <a:pPr fontAlgn="base">
              <a:lnSpc>
                <a:spcPct val="100000"/>
              </a:lnSpc>
              <a:spcBef>
                <a:spcPct val="0"/>
              </a:spcBef>
              <a:defRPr b="0" i="0"/>
            </a:pPr>
            <a:r>
              <a:rPr lang="1106" sz="1400" b="0" dirty="0">
                <a:latin typeface="Lato" panose="020F0502020204030203" pitchFamily="34" charset="0"/>
                <a:ea typeface="Lato" panose="020F0502020204030203" pitchFamily="34" charset="0"/>
                <a:cs typeface="Lato" panose="020F0502020204030203" pitchFamily="34" charset="0"/>
              </a:rPr>
              <a:t>Mae </a:t>
            </a:r>
            <a:r>
              <a:rPr lang="1106" sz="1400" b="1" dirty="0">
                <a:latin typeface="Lato" panose="020F0502020204030203" pitchFamily="34" charset="0"/>
                <a:ea typeface="Lato" panose="020F0502020204030203" pitchFamily="34" charset="0"/>
                <a:cs typeface="Lato" panose="020F0502020204030203" pitchFamily="34" charset="0"/>
              </a:rPr>
              <a:t>85% </a:t>
            </a:r>
            <a:r>
              <a:rPr lang="1106" sz="1400" b="0" dirty="0">
                <a:latin typeface="Lato" panose="020F0502020204030203" pitchFamily="34" charset="0"/>
                <a:ea typeface="Lato" panose="020F0502020204030203" pitchFamily="34" charset="0"/>
                <a:cs typeface="Lato" panose="020F0502020204030203" pitchFamily="34" charset="0"/>
              </a:rPr>
              <a:t>o'r rhieni/gofalwyr yn teimlo eu bod yn gallu cefnogi eu plentyn yn well o ran dysgu mathemateg</a:t>
            </a:r>
          </a:p>
          <a:p>
            <a:pPr fontAlgn="base">
              <a:lnSpc>
                <a:spcPct val="100000"/>
              </a:lnSpc>
              <a:spcBef>
                <a:spcPct val="0"/>
              </a:spcBef>
              <a:defRPr b="0" i="0"/>
            </a:pPr>
            <a:r>
              <a:rPr lang="1106" sz="1400" b="0" dirty="0">
                <a:latin typeface="Lato" panose="020F0502020204030203" pitchFamily="34" charset="0"/>
                <a:ea typeface="Lato" panose="020F0502020204030203" pitchFamily="34" charset="0"/>
                <a:cs typeface="Lato" panose="020F0502020204030203" pitchFamily="34" charset="0"/>
              </a:rPr>
              <a:t>​</a:t>
            </a:r>
          </a:p>
          <a:p>
            <a:pPr fontAlgn="base">
              <a:lnSpc>
                <a:spcPct val="100000"/>
              </a:lnSpc>
              <a:spcBef>
                <a:spcPct val="0"/>
              </a:spcBef>
              <a:defRPr b="0" i="0"/>
            </a:pPr>
            <a:r>
              <a:rPr lang="1106" sz="1400" b="0" dirty="0">
                <a:latin typeface="Lato" panose="020F0502020204030203" pitchFamily="34" charset="0"/>
                <a:ea typeface="Lato" panose="020F0502020204030203" pitchFamily="34" charset="0"/>
                <a:cs typeface="Lato" panose="020F0502020204030203" pitchFamily="34" charset="0"/>
              </a:rPr>
              <a:t>Mae </a:t>
            </a:r>
            <a:r>
              <a:rPr lang="1106" sz="1400" b="1" dirty="0">
                <a:latin typeface="Lato" panose="020F0502020204030203" pitchFamily="34" charset="0"/>
                <a:ea typeface="Lato" panose="020F0502020204030203" pitchFamily="34" charset="0"/>
                <a:cs typeface="Lato" panose="020F0502020204030203" pitchFamily="34" charset="0"/>
              </a:rPr>
              <a:t>80%</a:t>
            </a:r>
            <a:r>
              <a:rPr lang="1106" sz="1400" b="0" dirty="0">
                <a:latin typeface="Lato" panose="020F0502020204030203" pitchFamily="34" charset="0"/>
                <a:ea typeface="Lato" panose="020F0502020204030203" pitchFamily="34" charset="0"/>
                <a:cs typeface="Lato" panose="020F0502020204030203" pitchFamily="34" charset="0"/>
              </a:rPr>
              <a:t> o'r rhieni/gofalwyr yn teimlo'n fwy hyderus gyda mathemateg</a:t>
            </a:r>
          </a:p>
          <a:p>
            <a:pPr fontAlgn="base">
              <a:lnSpc>
                <a:spcPct val="100000"/>
              </a:lnSpc>
              <a:spcBef>
                <a:spcPct val="0"/>
              </a:spcBef>
              <a:defRPr b="0" i="0"/>
            </a:pPr>
            <a:r>
              <a:rPr lang="1106" sz="1400" b="0" dirty="0">
                <a:latin typeface="Lato" panose="020F0502020204030203" pitchFamily="34" charset="0"/>
                <a:ea typeface="Lato" panose="020F0502020204030203" pitchFamily="34" charset="0"/>
                <a:cs typeface="Lato" panose="020F0502020204030203" pitchFamily="34" charset="0"/>
              </a:rPr>
              <a:t>​</a:t>
            </a:r>
          </a:p>
          <a:p>
            <a:pPr fontAlgn="base">
              <a:lnSpc>
                <a:spcPct val="100000"/>
              </a:lnSpc>
              <a:spcBef>
                <a:spcPct val="0"/>
              </a:spcBef>
              <a:defRPr b="0" i="0"/>
            </a:pPr>
            <a:r>
              <a:rPr lang="1106" sz="1400" b="0" dirty="0">
                <a:latin typeface="Lato" panose="020F0502020204030203" pitchFamily="34" charset="0"/>
                <a:ea typeface="Lato" panose="020F0502020204030203" pitchFamily="34" charset="0"/>
                <a:cs typeface="Lato" panose="020F0502020204030203" pitchFamily="34" charset="0"/>
              </a:rPr>
              <a:t>Mae </a:t>
            </a:r>
            <a:r>
              <a:rPr lang="1106" sz="1400" b="1" dirty="0">
                <a:latin typeface="Lato" panose="020F0502020204030203" pitchFamily="34" charset="0"/>
                <a:ea typeface="Lato" panose="020F0502020204030203" pitchFamily="34" charset="0"/>
                <a:cs typeface="Lato" panose="020F0502020204030203" pitchFamily="34" charset="0"/>
              </a:rPr>
              <a:t>80%</a:t>
            </a:r>
            <a:r>
              <a:rPr lang="1106" sz="1400" b="0" dirty="0">
                <a:latin typeface="Lato" panose="020F0502020204030203" pitchFamily="34" charset="0"/>
                <a:ea typeface="Lato" panose="020F0502020204030203" pitchFamily="34" charset="0"/>
                <a:cs typeface="Lato" panose="020F0502020204030203" pitchFamily="34" charset="0"/>
              </a:rPr>
              <a:t> o'r rhieni/gofalwyr yn teimlo y gallant fod yn fwy cadarnhaol ynghylch mathemateg gyda'u plentyn</a:t>
            </a:r>
          </a:p>
          <a:p>
            <a:pPr fontAlgn="base">
              <a:lnSpc>
                <a:spcPct val="100000"/>
              </a:lnSpc>
              <a:spcBef>
                <a:spcPct val="0"/>
              </a:spcBef>
              <a:defRPr b="0" i="0"/>
            </a:pPr>
            <a:r>
              <a:rPr lang="1106" sz="1400" b="0" dirty="0">
                <a:latin typeface="Lato" panose="020F0502020204030203" pitchFamily="34" charset="0"/>
                <a:ea typeface="Lato" panose="020F0502020204030203" pitchFamily="34" charset="0"/>
                <a:cs typeface="Lato" panose="020F0502020204030203" pitchFamily="34" charset="0"/>
              </a:rPr>
              <a:t>​</a:t>
            </a:r>
          </a:p>
          <a:p>
            <a:pPr fontAlgn="base">
              <a:lnSpc>
                <a:spcPct val="100000"/>
              </a:lnSpc>
              <a:spcBef>
                <a:spcPct val="0"/>
              </a:spcBef>
              <a:defRPr b="0" i="0"/>
            </a:pPr>
            <a:r>
              <a:rPr lang="1106" sz="1400" b="0" dirty="0">
                <a:latin typeface="Lato" panose="020F0502020204030203" pitchFamily="34" charset="0"/>
                <a:ea typeface="Lato" panose="020F0502020204030203" pitchFamily="34" charset="0"/>
                <a:cs typeface="Lato" panose="020F0502020204030203" pitchFamily="34" charset="0"/>
              </a:rPr>
              <a:t>Mae </a:t>
            </a:r>
            <a:r>
              <a:rPr lang="1106" sz="1400" b="1" dirty="0">
                <a:latin typeface="Lato" panose="020F0502020204030203" pitchFamily="34" charset="0"/>
                <a:ea typeface="Lato" panose="020F0502020204030203" pitchFamily="34" charset="0"/>
                <a:cs typeface="Lato" panose="020F0502020204030203" pitchFamily="34" charset="0"/>
              </a:rPr>
              <a:t>75%</a:t>
            </a:r>
            <a:r>
              <a:rPr lang="1106" sz="1400" b="0" dirty="0">
                <a:latin typeface="Lato" panose="020F0502020204030203" pitchFamily="34" charset="0"/>
                <a:ea typeface="Lato" panose="020F0502020204030203" pitchFamily="34" charset="0"/>
                <a:cs typeface="Lato" panose="020F0502020204030203" pitchFamily="34" charset="0"/>
              </a:rPr>
              <a:t> o'r rhieni/gofalwyr yn fwy tebygol o ymgysylltu â gweithgarwch dysgu mathemateg eu plentyn</a:t>
            </a:r>
            <a:endParaRPr lang="en-US" sz="1400" b="0" dirty="0">
              <a:latin typeface="Lato" panose="020F0502020204030203" pitchFamily="34" charset="0"/>
              <a:ea typeface="Lato" panose="020F0502020204030203" pitchFamily="34" charset="0"/>
              <a:cs typeface="Lato" panose="020F0502020204030203" pitchFamily="34" charset="0"/>
            </a:endParaRPr>
          </a:p>
          <a:p>
            <a:endParaRPr lang="en-GB" sz="1400" b="0" dirty="0">
              <a:latin typeface="Lato" panose="020F0502020204030203" pitchFamily="34" charset="0"/>
              <a:ea typeface="Lato" panose="020F0502020204030203" pitchFamily="34" charset="0"/>
              <a:cs typeface="Lato" panose="020F0502020204030203" pitchFamily="34" charset="0"/>
            </a:endParaRPr>
          </a:p>
        </p:txBody>
      </p:sp>
      <p:cxnSp>
        <p:nvCxnSpPr>
          <p:cNvPr id="10" name="Straight Connector 9">
            <a:extLst>
              <a:ext uri="{FF2B5EF4-FFF2-40B4-BE49-F238E27FC236}">
                <a16:creationId xmlns:a16="http://schemas.microsoft.com/office/drawing/2014/main" id="{88FBE4C7-B0A8-52F6-AACC-D3ADA86E10AD}"/>
              </a:ext>
            </a:extLst>
          </p:cNvPr>
          <p:cNvCxnSpPr>
            <a:cxnSpLocks/>
          </p:cNvCxnSpPr>
          <p:nvPr/>
        </p:nvCxnSpPr>
        <p:spPr>
          <a:xfrm>
            <a:off x="4522285" y="1939060"/>
            <a:ext cx="0" cy="470823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0004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12C7F-573B-A67C-DB87-DD75CEAF748A}"/>
            </a:ext>
          </a:extLst>
        </p:cNvPr>
        <p:cNvGrpSpPr/>
        <p:nvPr/>
      </p:nvGrpSpPr>
      <p:grpSpPr>
        <a:xfrm>
          <a:off x="0" y="0"/>
          <a:ext cx="0" cy="0"/>
          <a:chOff x="0" y="0"/>
          <a:chExt cx="0" cy="0"/>
        </a:xfrm>
      </p:grpSpPr>
      <p:sp>
        <p:nvSpPr>
          <p:cNvPr id="18" name="TextBox 17">
            <a:extLst>
              <a:ext uri="{FF2B5EF4-FFF2-40B4-BE49-F238E27FC236}">
                <a16:creationId xmlns:a16="http://schemas.microsoft.com/office/drawing/2014/main" id="{4E7B4712-6E6B-5BEA-12B6-96E895824943}"/>
              </a:ext>
            </a:extLst>
          </p:cNvPr>
          <p:cNvSpPr txBox="1"/>
          <p:nvPr/>
        </p:nvSpPr>
        <p:spPr>
          <a:xfrm>
            <a:off x="786198" y="2169386"/>
            <a:ext cx="3543487" cy="4170372"/>
          </a:xfrm>
          <a:prstGeom prst="rect">
            <a:avLst/>
          </a:prstGeom>
          <a:noFill/>
        </p:spPr>
        <p:txBody>
          <a:bodyPr wrap="square" lIns="91440" tIns="45720" rIns="91440" bIns="45720" anchor="t">
            <a:spAutoFit/>
          </a:bodyPr>
          <a:lstStyle/>
          <a:p>
            <a:pPr algn="l" rtl="0" fontAlgn="base">
              <a:spcAft>
                <a:spcPts val="600"/>
              </a:spcAft>
            </a:pPr>
            <a:r>
              <a:rPr lang="en-GB" sz="1300" b="1" u="none" strike="noStrike" dirty="0">
                <a:solidFill>
                  <a:srgbClr val="000000"/>
                </a:solidFill>
                <a:effectLst/>
                <a:latin typeface="Lato"/>
                <a:ea typeface="Lato"/>
                <a:cs typeface="Lato"/>
              </a:rPr>
              <a:t>Teacher Feedback</a:t>
            </a:r>
          </a:p>
          <a:p>
            <a:pPr algn="l" rtl="0" fontAlgn="base"/>
            <a:r>
              <a:rPr lang="en-GB" sz="1300" b="0" i="1" u="none" strike="noStrike" dirty="0">
                <a:solidFill>
                  <a:srgbClr val="000000"/>
                </a:solidFill>
                <a:effectLst/>
                <a:latin typeface="Lato"/>
                <a:ea typeface="Lato"/>
                <a:cs typeface="Lato"/>
              </a:rPr>
              <a:t>“</a:t>
            </a:r>
            <a:r>
              <a:rPr lang="en-GB" sz="1300" i="1" dirty="0">
                <a:solidFill>
                  <a:srgbClr val="000000"/>
                </a:solidFill>
                <a:latin typeface="Lato"/>
                <a:ea typeface="Lato"/>
                <a:cs typeface="Lato"/>
              </a:rPr>
              <a:t>We</a:t>
            </a:r>
            <a:r>
              <a:rPr lang="en-GB" sz="1300" b="0" i="1" u="none" strike="noStrike" dirty="0">
                <a:solidFill>
                  <a:srgbClr val="000000"/>
                </a:solidFill>
                <a:effectLst/>
                <a:latin typeface="Lato"/>
                <a:ea typeface="Lato"/>
                <a:cs typeface="Lato"/>
              </a:rPr>
              <a:t> had 18 adults attend which is absolutely amazing as usually we have 0 for anything maths related. The slides were really useful and really easy for us to use</a:t>
            </a:r>
            <a:r>
              <a:rPr lang="en-GB" sz="1300" i="1" dirty="0">
                <a:solidFill>
                  <a:srgbClr val="000000"/>
                </a:solidFill>
                <a:latin typeface="Lato"/>
                <a:ea typeface="Lato"/>
                <a:cs typeface="Lato"/>
              </a:rPr>
              <a:t>."</a:t>
            </a:r>
            <a:endParaRPr lang="en-GB" sz="1300" i="1" dirty="0">
              <a:latin typeface="Lato"/>
              <a:ea typeface="Lato"/>
              <a:cs typeface="Lato"/>
            </a:endParaRPr>
          </a:p>
          <a:p>
            <a:pPr algn="l"/>
            <a:endParaRPr lang="en-GB" sz="1300" b="1" i="1" dirty="0">
              <a:latin typeface="Lato"/>
              <a:ea typeface="Lato"/>
              <a:cs typeface="Lato"/>
            </a:endParaRPr>
          </a:p>
          <a:p>
            <a:pPr fontAlgn="base"/>
            <a:r>
              <a:rPr lang="en-GB" sz="1300" b="0" i="1" u="none" strike="noStrike" dirty="0">
                <a:solidFill>
                  <a:srgbClr val="000000"/>
                </a:solidFill>
                <a:effectLst/>
                <a:latin typeface="Lato"/>
                <a:ea typeface="Lato"/>
                <a:cs typeface="Lato"/>
              </a:rPr>
              <a:t>“</a:t>
            </a:r>
            <a:r>
              <a:rPr lang="en-GB" sz="1300" i="1" dirty="0">
                <a:solidFill>
                  <a:srgbClr val="000000"/>
                </a:solidFill>
                <a:latin typeface="Lato"/>
                <a:ea typeface="Lato"/>
                <a:cs typeface="Lato"/>
              </a:rPr>
              <a:t>The parents were very interested in the materials shared and liked the coverage about their own anxieties and insecurities around maths. They liked the tips to encourage their children and appeared enthusiastic to follow up what had been discussed.”</a:t>
            </a:r>
          </a:p>
          <a:p>
            <a:endParaRPr lang="en-GB" sz="1300" i="1" dirty="0">
              <a:solidFill>
                <a:srgbClr val="000000"/>
              </a:solidFill>
              <a:latin typeface="Lato"/>
              <a:ea typeface="Lato"/>
              <a:cs typeface="Lato"/>
            </a:endParaRPr>
          </a:p>
          <a:p>
            <a:r>
              <a:rPr lang="en-GB" sz="1300" i="1" dirty="0">
                <a:solidFill>
                  <a:srgbClr val="000000"/>
                </a:solidFill>
                <a:latin typeface="Lato"/>
                <a:ea typeface="Lato"/>
                <a:cs typeface="Lato"/>
              </a:rPr>
              <a:t>"Parents enjoyed the workshop and I found it useful being able to speak to them about how they can support their children at home with maths.“</a:t>
            </a:r>
          </a:p>
          <a:p>
            <a:endParaRPr lang="en-GB" sz="1300" i="1" dirty="0">
              <a:solidFill>
                <a:srgbClr val="000000"/>
              </a:solidFill>
              <a:effectLst/>
              <a:latin typeface="Lato"/>
              <a:ea typeface="Lato"/>
              <a:cs typeface="Lato"/>
            </a:endParaRPr>
          </a:p>
          <a:p>
            <a:r>
              <a:rPr lang="en-GB" sz="1300" i="1" dirty="0">
                <a:solidFill>
                  <a:srgbClr val="000000"/>
                </a:solidFill>
                <a:latin typeface="Lato"/>
                <a:ea typeface="Lato"/>
                <a:cs typeface="Lato"/>
              </a:rPr>
              <a:t>“The parents had a fantastic time and shared their own maths experiences.”</a:t>
            </a:r>
            <a:endParaRPr lang="en-GB" sz="1300" i="1" dirty="0">
              <a:solidFill>
                <a:srgbClr val="000000"/>
              </a:solidFill>
              <a:effectLst/>
              <a:latin typeface="Lato"/>
              <a:ea typeface="Lato"/>
              <a:cs typeface="Lato"/>
            </a:endParaRPr>
          </a:p>
        </p:txBody>
      </p:sp>
      <p:pic>
        <p:nvPicPr>
          <p:cNvPr id="3" name="Graphic 2" descr="Harvey Balls 0% with solid fill">
            <a:extLst>
              <a:ext uri="{FF2B5EF4-FFF2-40B4-BE49-F238E27FC236}">
                <a16:creationId xmlns:a16="http://schemas.microsoft.com/office/drawing/2014/main" id="{ED8C183E-A6C0-8636-F6C5-DA217507DD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3" name="Graphic 12" descr="Tea with solid fill">
            <a:extLst>
              <a:ext uri="{FF2B5EF4-FFF2-40B4-BE49-F238E27FC236}">
                <a16:creationId xmlns:a16="http://schemas.microsoft.com/office/drawing/2014/main" id="{06851FBF-5215-D15D-54FD-F197F57C1EF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5" name="Graphic 14" descr="Harvey Balls 25% with solid fill">
            <a:extLst>
              <a:ext uri="{FF2B5EF4-FFF2-40B4-BE49-F238E27FC236}">
                <a16:creationId xmlns:a16="http://schemas.microsoft.com/office/drawing/2014/main" id="{D2B9A482-956E-9A25-7016-917DC7D1D3D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6" name="Graphic 15" descr="Harvey Balls 100% with solid fill">
            <a:extLst>
              <a:ext uri="{FF2B5EF4-FFF2-40B4-BE49-F238E27FC236}">
                <a16:creationId xmlns:a16="http://schemas.microsoft.com/office/drawing/2014/main" id="{683F44BB-6F01-26CF-5FE7-2546939257B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7" name="Graphic 16" descr="Harvey Balls 65% with solid fill">
            <a:extLst>
              <a:ext uri="{FF2B5EF4-FFF2-40B4-BE49-F238E27FC236}">
                <a16:creationId xmlns:a16="http://schemas.microsoft.com/office/drawing/2014/main" id="{BE230121-DC38-B5A6-2655-1003AA4137F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FCA917F8-B336-D3C7-079A-6693255DA20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F2C6DB87-36E0-47C6-AC51-0B41880DEA6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0330C08D-BF44-D51C-2D8B-83DFE0CEBDB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59463731-BAC1-DB62-D7AD-DDA1521F64F1}"/>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6" name="Text Placeholder 1">
            <a:extLst>
              <a:ext uri="{FF2B5EF4-FFF2-40B4-BE49-F238E27FC236}">
                <a16:creationId xmlns:a16="http://schemas.microsoft.com/office/drawing/2014/main" id="{FB4CB6F3-66E6-01D4-AC94-956366742068}"/>
              </a:ext>
            </a:extLst>
          </p:cNvPr>
          <p:cNvSpPr txBox="1">
            <a:spLocks/>
          </p:cNvSpPr>
          <p:nvPr/>
        </p:nvSpPr>
        <p:spPr>
          <a:xfrm>
            <a:off x="330311" y="134816"/>
            <a:ext cx="8813689" cy="1158745"/>
          </a:xfrm>
          <a:prstGeom prst="rect">
            <a:avLst/>
          </a:prstGeom>
        </p:spPr>
        <p:txBody>
          <a:bodyPr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b="1" dirty="0"/>
              <a:t>Parent Workshop: Help your Child Love Maths! </a:t>
            </a:r>
          </a:p>
          <a:p>
            <a:r>
              <a:rPr lang="1106" sz="3000" b="1" dirty="0"/>
              <a:t>Gweithdy Rhieni: Helpu Eich Plentyn i Fwynhau Mathemateg!</a:t>
            </a:r>
          </a:p>
        </p:txBody>
      </p:sp>
      <p:sp>
        <p:nvSpPr>
          <p:cNvPr id="8" name="TextBox 7">
            <a:extLst>
              <a:ext uri="{FF2B5EF4-FFF2-40B4-BE49-F238E27FC236}">
                <a16:creationId xmlns:a16="http://schemas.microsoft.com/office/drawing/2014/main" id="{E9AF0AFC-C69D-7098-822B-40A3F3CE5CAF}"/>
              </a:ext>
            </a:extLst>
          </p:cNvPr>
          <p:cNvSpPr txBox="1"/>
          <p:nvPr/>
        </p:nvSpPr>
        <p:spPr>
          <a:xfrm>
            <a:off x="5004915" y="2169386"/>
            <a:ext cx="3918204" cy="4170372"/>
          </a:xfrm>
          <a:prstGeom prst="rect">
            <a:avLst/>
          </a:prstGeom>
          <a:noFill/>
        </p:spPr>
        <p:txBody>
          <a:bodyPr wrap="square">
            <a:spAutoFit/>
          </a:bodyPr>
          <a:lstStyle/>
          <a:p>
            <a:pPr algn="l" rtl="0" fontAlgn="base">
              <a:spcAft>
                <a:spcPts val="600"/>
              </a:spcAft>
              <a:defRPr b="0" i="0"/>
            </a:pPr>
            <a:r>
              <a:rPr lang="1106" sz="1300" b="1" u="none" strike="noStrike" dirty="0">
                <a:solidFill>
                  <a:srgbClr val="000000"/>
                </a:solidFill>
                <a:effectLst/>
                <a:latin typeface="Lato"/>
                <a:ea typeface="Lato"/>
                <a:cs typeface="Lato"/>
              </a:rPr>
              <a:t>Adborth gan Athrawon</a:t>
            </a:r>
            <a:endParaRPr lang="en-GB" sz="1300" b="1" u="none" strike="noStrike" dirty="0">
              <a:solidFill>
                <a:srgbClr val="000000"/>
              </a:solidFill>
              <a:effectLst/>
              <a:latin typeface="Lato"/>
              <a:ea typeface="Lato"/>
              <a:cs typeface="Lato"/>
            </a:endParaRPr>
          </a:p>
          <a:p>
            <a:pPr algn="l" rtl="0" fontAlgn="base">
              <a:defRPr b="0" i="0"/>
            </a:pPr>
            <a:r>
              <a:rPr lang="1106" sz="1300" b="0" i="1" u="none" strike="noStrike" dirty="0">
                <a:solidFill>
                  <a:srgbClr val="000000"/>
                </a:solidFill>
                <a:effectLst/>
                <a:latin typeface="Lato"/>
                <a:ea typeface="Lato"/>
                <a:cs typeface="Lato"/>
              </a:rPr>
              <a:t>“Roedd gennym 18 o oedolion, sy'n anhygoel gan y bydd gennym 0 fel arfer ar gyfer unrhyw beth sy'n ymwneud â mathemateg. Roedd y sleidiau'n ddefnyddiol iawn ac yn hawdd iawn i ni eu defnyddio."</a:t>
            </a:r>
            <a:endParaRPr lang="en-GB" sz="1300" i="1" dirty="0">
              <a:latin typeface="Lato"/>
              <a:ea typeface="Lato"/>
              <a:cs typeface="Lato"/>
            </a:endParaRPr>
          </a:p>
          <a:p>
            <a:pPr algn="l"/>
            <a:endParaRPr lang="en-GB" sz="1300" b="1" i="1" dirty="0">
              <a:latin typeface="Lato"/>
              <a:ea typeface="Lato"/>
              <a:cs typeface="Lato"/>
            </a:endParaRPr>
          </a:p>
          <a:p>
            <a:pPr fontAlgn="base">
              <a:defRPr b="0" i="0"/>
            </a:pPr>
            <a:r>
              <a:rPr lang="1106" sz="1300" b="0" i="1" u="none" strike="noStrike" dirty="0">
                <a:solidFill>
                  <a:srgbClr val="000000"/>
                </a:solidFill>
                <a:effectLst/>
                <a:latin typeface="Lato"/>
                <a:ea typeface="Lato"/>
                <a:cs typeface="Lato"/>
              </a:rPr>
              <a:t>“Roedd gan y rhieni ddiddordeb mawr yn y deunyddiau a rannwyd, ac yn hoff iawn o'r sylw a roddwyd i'w gorbryder a'u hansicrwydd eu hunain ynghylch mathemateg. Roeddent yn hoff o'r awgrymiadau ar gyfer annog eu plant, ac yn ymddangos yn frwdfrydig i fynd ar drywydd yr hyn a drafodwyd.”</a:t>
            </a:r>
          </a:p>
          <a:p>
            <a:endParaRPr lang="en-GB" sz="1300" i="1" dirty="0">
              <a:solidFill>
                <a:srgbClr val="000000"/>
              </a:solidFill>
              <a:latin typeface="Lato"/>
              <a:ea typeface="Lato"/>
              <a:cs typeface="Lato"/>
            </a:endParaRPr>
          </a:p>
          <a:p>
            <a:pPr>
              <a:defRPr b="0" i="0"/>
            </a:pPr>
            <a:r>
              <a:rPr lang="1106" sz="1300" i="1" dirty="0">
                <a:solidFill>
                  <a:srgbClr val="000000"/>
                </a:solidFill>
                <a:latin typeface="Lato"/>
                <a:ea typeface="Lato"/>
                <a:cs typeface="Lato"/>
              </a:rPr>
              <a:t>"Roedd y rhieni wedi mwynhau'r gweithdy, ac roedd yn fuddiol gallu siarad â nhw am y modd y gallant gefnogi eu plant gartref gyda mathemateg.“</a:t>
            </a:r>
          </a:p>
          <a:p>
            <a:endParaRPr lang="en-GB" sz="1300" i="1" dirty="0">
              <a:solidFill>
                <a:srgbClr val="000000"/>
              </a:solidFill>
              <a:latin typeface="Lato"/>
              <a:ea typeface="Lato"/>
              <a:cs typeface="Lato"/>
            </a:endParaRPr>
          </a:p>
          <a:p>
            <a:pPr>
              <a:defRPr b="0" i="0"/>
            </a:pPr>
            <a:r>
              <a:rPr lang="1106" sz="1300" i="1" dirty="0">
                <a:solidFill>
                  <a:srgbClr val="000000"/>
                </a:solidFill>
                <a:latin typeface="Lato"/>
                <a:ea typeface="Lato"/>
                <a:cs typeface="Lato"/>
              </a:rPr>
              <a:t>“Cafodd y rhieni amser ffantastig, ac aethant ati i rannu eu profiadau eu hunain o fathemateg.”</a:t>
            </a:r>
            <a:endParaRPr lang="en-GB" sz="1300" i="1" dirty="0">
              <a:solidFill>
                <a:srgbClr val="000000"/>
              </a:solidFill>
              <a:latin typeface="Lato"/>
              <a:ea typeface="Lato"/>
              <a:cs typeface="Lato"/>
            </a:endParaRPr>
          </a:p>
        </p:txBody>
      </p:sp>
      <p:cxnSp>
        <p:nvCxnSpPr>
          <p:cNvPr id="9" name="Straight Connector 8">
            <a:extLst>
              <a:ext uri="{FF2B5EF4-FFF2-40B4-BE49-F238E27FC236}">
                <a16:creationId xmlns:a16="http://schemas.microsoft.com/office/drawing/2014/main" id="{68263287-9A41-36CC-2703-C8EBC7515B44}"/>
              </a:ext>
            </a:extLst>
          </p:cNvPr>
          <p:cNvCxnSpPr>
            <a:cxnSpLocks/>
          </p:cNvCxnSpPr>
          <p:nvPr/>
        </p:nvCxnSpPr>
        <p:spPr>
          <a:xfrm>
            <a:off x="4595437" y="1939060"/>
            <a:ext cx="0" cy="470823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537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00707-C1F4-94F6-64A2-01560C62B04C}"/>
            </a:ext>
          </a:extLst>
        </p:cNvPr>
        <p:cNvGrpSpPr/>
        <p:nvPr/>
      </p:nvGrpSpPr>
      <p:grpSpPr>
        <a:xfrm>
          <a:off x="0" y="0"/>
          <a:ext cx="0" cy="0"/>
          <a:chOff x="0" y="0"/>
          <a:chExt cx="0" cy="0"/>
        </a:xfrm>
      </p:grpSpPr>
      <p:sp>
        <p:nvSpPr>
          <p:cNvPr id="18" name="TextBox 17">
            <a:extLst>
              <a:ext uri="{FF2B5EF4-FFF2-40B4-BE49-F238E27FC236}">
                <a16:creationId xmlns:a16="http://schemas.microsoft.com/office/drawing/2014/main" id="{828F0E7E-1802-08C3-EE7E-EADCF0B12233}"/>
              </a:ext>
            </a:extLst>
          </p:cNvPr>
          <p:cNvSpPr txBox="1"/>
          <p:nvPr/>
        </p:nvSpPr>
        <p:spPr>
          <a:xfrm>
            <a:off x="771598" y="2044129"/>
            <a:ext cx="3800402" cy="4498091"/>
          </a:xfrm>
          <a:prstGeom prst="rect">
            <a:avLst/>
          </a:prstGeom>
          <a:noFill/>
        </p:spPr>
        <p:txBody>
          <a:bodyPr wrap="square" lIns="91440" tIns="45720" rIns="91440" bIns="45720" anchor="t">
            <a:spAutoFit/>
          </a:bodyPr>
          <a:lstStyle/>
          <a:p>
            <a:pPr algn="l" rtl="0" fontAlgn="base">
              <a:lnSpc>
                <a:spcPts val="2025"/>
              </a:lnSpc>
              <a:spcAft>
                <a:spcPts val="600"/>
              </a:spcAft>
            </a:pPr>
            <a:r>
              <a:rPr lang="en-GB" sz="1200" b="1" u="none" strike="noStrike" dirty="0">
                <a:solidFill>
                  <a:srgbClr val="000000"/>
                </a:solidFill>
                <a:effectLst/>
                <a:latin typeface="Lato"/>
                <a:ea typeface="Lato"/>
                <a:cs typeface="Lato"/>
              </a:rPr>
              <a:t>Parent/Carer Feedback</a:t>
            </a:r>
            <a:endParaRPr lang="en-GB" sz="1200" b="0" i="1" u="none" strike="noStrike" dirty="0">
              <a:solidFill>
                <a:srgbClr val="000000"/>
              </a:solidFill>
              <a:effectLst/>
              <a:latin typeface="Lato"/>
              <a:ea typeface="Lato"/>
              <a:cs typeface="Lato"/>
            </a:endParaRPr>
          </a:p>
          <a:p>
            <a:pPr algn="l" rtl="0" fontAlgn="base">
              <a:lnSpc>
                <a:spcPts val="2025"/>
              </a:lnSpc>
            </a:pPr>
            <a:r>
              <a:rPr lang="en-GB" sz="1200" b="0" i="1" u="none" strike="noStrike" dirty="0">
                <a:solidFill>
                  <a:srgbClr val="000000"/>
                </a:solidFill>
                <a:effectLst/>
                <a:latin typeface="Lato"/>
                <a:ea typeface="Lato"/>
                <a:cs typeface="Lato"/>
              </a:rPr>
              <a:t>“I had a great time and I’m more of a maths fan now.”</a:t>
            </a:r>
            <a:r>
              <a:rPr lang="en-US" sz="1200" b="0" i="1" dirty="0">
                <a:solidFill>
                  <a:srgbClr val="000000"/>
                </a:solidFill>
                <a:effectLst/>
                <a:latin typeface="Lato"/>
                <a:ea typeface="Lato"/>
                <a:cs typeface="Lato"/>
              </a:rPr>
              <a:t>​</a:t>
            </a:r>
          </a:p>
          <a:p>
            <a:pPr algn="l" rtl="0" fontAlgn="base">
              <a:lnSpc>
                <a:spcPts val="2025"/>
              </a:lnSpc>
            </a:pPr>
            <a:r>
              <a:rPr lang="en-GB" sz="1200" b="0" i="1" dirty="0">
                <a:solidFill>
                  <a:srgbClr val="000000"/>
                </a:solidFill>
                <a:effectLst/>
                <a:latin typeface="Lato"/>
                <a:ea typeface="Lato"/>
                <a:cs typeface="Lato"/>
              </a:rPr>
              <a:t>​</a:t>
            </a:r>
          </a:p>
          <a:p>
            <a:pPr algn="l" rtl="0" fontAlgn="base">
              <a:lnSpc>
                <a:spcPts val="2025"/>
              </a:lnSpc>
            </a:pPr>
            <a:r>
              <a:rPr lang="en-GB" sz="1200" b="0" i="1" u="none" strike="noStrike" dirty="0">
                <a:solidFill>
                  <a:srgbClr val="000000"/>
                </a:solidFill>
                <a:effectLst/>
                <a:latin typeface="Lato"/>
                <a:ea typeface="Lato"/>
                <a:cs typeface="Lato"/>
              </a:rPr>
              <a:t>“I say those things all the time and now I know what I could say instead.”</a:t>
            </a:r>
            <a:r>
              <a:rPr lang="en-US" sz="1200" b="0" i="1" dirty="0">
                <a:solidFill>
                  <a:srgbClr val="000000"/>
                </a:solidFill>
                <a:effectLst/>
                <a:latin typeface="Lato"/>
                <a:ea typeface="Lato"/>
                <a:cs typeface="Lato"/>
              </a:rPr>
              <a:t>​</a:t>
            </a:r>
          </a:p>
          <a:p>
            <a:pPr algn="l" rtl="0" fontAlgn="base">
              <a:lnSpc>
                <a:spcPts val="2025"/>
              </a:lnSpc>
            </a:pPr>
            <a:r>
              <a:rPr lang="en-GB" sz="1200" b="0" i="1" dirty="0">
                <a:solidFill>
                  <a:srgbClr val="000000"/>
                </a:solidFill>
                <a:effectLst/>
                <a:latin typeface="Lato"/>
                <a:ea typeface="Lato"/>
                <a:cs typeface="Lato"/>
              </a:rPr>
              <a:t>​</a:t>
            </a:r>
          </a:p>
          <a:p>
            <a:pPr algn="l" rtl="0" fontAlgn="base">
              <a:lnSpc>
                <a:spcPts val="2025"/>
              </a:lnSpc>
            </a:pPr>
            <a:r>
              <a:rPr lang="en-GB" sz="1200" b="0" i="1" u="none" strike="noStrike" dirty="0">
                <a:solidFill>
                  <a:srgbClr val="000000"/>
                </a:solidFill>
                <a:effectLst/>
                <a:latin typeface="Lato"/>
                <a:ea typeface="Lato"/>
                <a:cs typeface="Lato"/>
              </a:rPr>
              <a:t>“</a:t>
            </a:r>
            <a:r>
              <a:rPr lang="en-GB" sz="1200" i="1" dirty="0">
                <a:solidFill>
                  <a:srgbClr val="000000"/>
                </a:solidFill>
                <a:latin typeface="Lato"/>
                <a:ea typeface="Lato"/>
                <a:cs typeface="Lato"/>
              </a:rPr>
              <a:t>The workshop was fun, interactive and informative. We loved it.”</a:t>
            </a:r>
          </a:p>
          <a:p>
            <a:pPr algn="l" rtl="0" fontAlgn="base">
              <a:lnSpc>
                <a:spcPts val="2025"/>
              </a:lnSpc>
            </a:pPr>
            <a:endParaRPr lang="en-GB" sz="1200" b="0" i="1" u="none" strike="noStrike" dirty="0">
              <a:solidFill>
                <a:srgbClr val="000000"/>
              </a:solidFill>
              <a:effectLst/>
              <a:latin typeface="Lato"/>
              <a:ea typeface="Lato"/>
              <a:cs typeface="Lato"/>
            </a:endParaRPr>
          </a:p>
          <a:p>
            <a:pPr algn="l" rtl="0" fontAlgn="base">
              <a:lnSpc>
                <a:spcPts val="2025"/>
              </a:lnSpc>
            </a:pPr>
            <a:r>
              <a:rPr lang="en-GB" sz="1200" b="0" i="1" u="none" strike="noStrike" dirty="0">
                <a:solidFill>
                  <a:srgbClr val="000000"/>
                </a:solidFill>
                <a:effectLst/>
                <a:latin typeface="Lato"/>
                <a:ea typeface="Lato"/>
                <a:cs typeface="Lato"/>
              </a:rPr>
              <a:t>“We had lots of fun. It is a great idea to do these sessions as they help adults as well as kids.”</a:t>
            </a:r>
            <a:r>
              <a:rPr lang="en-US" sz="1200" b="0" i="1" dirty="0">
                <a:solidFill>
                  <a:srgbClr val="000000"/>
                </a:solidFill>
                <a:effectLst/>
                <a:latin typeface="Lato"/>
                <a:ea typeface="Lato"/>
                <a:cs typeface="Lato"/>
              </a:rPr>
              <a:t>​</a:t>
            </a:r>
          </a:p>
          <a:p>
            <a:pPr>
              <a:lnSpc>
                <a:spcPts val="2025"/>
              </a:lnSpc>
            </a:pPr>
            <a:endParaRPr lang="en-US" sz="1200" i="1" dirty="0">
              <a:solidFill>
                <a:srgbClr val="000000"/>
              </a:solidFill>
              <a:latin typeface="Lato"/>
              <a:ea typeface="Lato"/>
              <a:cs typeface="Lato"/>
            </a:endParaRPr>
          </a:p>
          <a:p>
            <a:pPr>
              <a:lnSpc>
                <a:spcPts val="2025"/>
              </a:lnSpc>
            </a:pPr>
            <a:r>
              <a:rPr lang="en-US" sz="1200" i="1" dirty="0">
                <a:solidFill>
                  <a:srgbClr val="000000"/>
                </a:solidFill>
                <a:latin typeface="Lato"/>
                <a:ea typeface="Lato"/>
                <a:cs typeface="Lato"/>
              </a:rPr>
              <a:t>"Lovely morning learning ways to help build children's confidence."</a:t>
            </a:r>
          </a:p>
          <a:p>
            <a:pPr>
              <a:lnSpc>
                <a:spcPts val="2025"/>
              </a:lnSpc>
            </a:pPr>
            <a:endParaRPr lang="en-US" sz="1200" i="1" dirty="0">
              <a:solidFill>
                <a:srgbClr val="000000"/>
              </a:solidFill>
              <a:latin typeface="Lato"/>
              <a:ea typeface="Lato"/>
              <a:cs typeface="Lato"/>
            </a:endParaRPr>
          </a:p>
          <a:p>
            <a:pPr>
              <a:lnSpc>
                <a:spcPts val="2025"/>
              </a:lnSpc>
            </a:pPr>
            <a:r>
              <a:rPr lang="en-US" sz="1200" i="1" dirty="0">
                <a:solidFill>
                  <a:srgbClr val="000000"/>
                </a:solidFill>
                <a:latin typeface="Lato"/>
                <a:ea typeface="Lato"/>
                <a:cs typeface="Lato"/>
              </a:rPr>
              <a:t>"Very good and helpful to know how to help my child at home with maths."</a:t>
            </a:r>
          </a:p>
        </p:txBody>
      </p:sp>
      <p:pic>
        <p:nvPicPr>
          <p:cNvPr id="3" name="Graphic 2" descr="Harvey Balls 0% with solid fill">
            <a:extLst>
              <a:ext uri="{FF2B5EF4-FFF2-40B4-BE49-F238E27FC236}">
                <a16:creationId xmlns:a16="http://schemas.microsoft.com/office/drawing/2014/main" id="{CD37B228-F66A-782F-2256-030363751AC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3" name="Graphic 12" descr="Tea with solid fill">
            <a:extLst>
              <a:ext uri="{FF2B5EF4-FFF2-40B4-BE49-F238E27FC236}">
                <a16:creationId xmlns:a16="http://schemas.microsoft.com/office/drawing/2014/main" id="{20C1EF9D-F484-1633-8F9D-8BF63ACE937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5" name="Graphic 14" descr="Harvey Balls 25% with solid fill">
            <a:extLst>
              <a:ext uri="{FF2B5EF4-FFF2-40B4-BE49-F238E27FC236}">
                <a16:creationId xmlns:a16="http://schemas.microsoft.com/office/drawing/2014/main" id="{11E1BCFB-8DEC-3C63-E39E-E79282F1E82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6" name="Graphic 15" descr="Harvey Balls 100% with solid fill">
            <a:extLst>
              <a:ext uri="{FF2B5EF4-FFF2-40B4-BE49-F238E27FC236}">
                <a16:creationId xmlns:a16="http://schemas.microsoft.com/office/drawing/2014/main" id="{F600E753-FBB1-EC75-051D-D564071D7F6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7" name="Graphic 16" descr="Harvey Balls 65% with solid fill">
            <a:extLst>
              <a:ext uri="{FF2B5EF4-FFF2-40B4-BE49-F238E27FC236}">
                <a16:creationId xmlns:a16="http://schemas.microsoft.com/office/drawing/2014/main" id="{7FC19B0A-D6DE-5065-C805-C9264E8174B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3AF45233-7B53-B008-340F-34A0D1612CC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6618AF99-AE62-88D7-3BD1-057D95A7E2F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40063D6B-396F-7D6A-2E9D-EA6B88C5D26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590E668D-98FD-0250-D24D-57C384DD2B3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6" name="Text Placeholder 1">
            <a:extLst>
              <a:ext uri="{FF2B5EF4-FFF2-40B4-BE49-F238E27FC236}">
                <a16:creationId xmlns:a16="http://schemas.microsoft.com/office/drawing/2014/main" id="{E08A800F-A2BC-9485-1267-E7983753943E}"/>
              </a:ext>
            </a:extLst>
          </p:cNvPr>
          <p:cNvSpPr txBox="1">
            <a:spLocks/>
          </p:cNvSpPr>
          <p:nvPr/>
        </p:nvSpPr>
        <p:spPr>
          <a:xfrm>
            <a:off x="330311" y="134816"/>
            <a:ext cx="8813689" cy="1158745"/>
          </a:xfrm>
          <a:prstGeom prst="rect">
            <a:avLst/>
          </a:prstGeom>
        </p:spPr>
        <p:txBody>
          <a:bodyPr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b="1" dirty="0"/>
              <a:t>Parent Workshop: Help your Child Love Maths! </a:t>
            </a:r>
          </a:p>
          <a:p>
            <a:r>
              <a:rPr lang="1106" sz="3000" b="1" dirty="0"/>
              <a:t>Gweithdy Rhieni: Helpu Eich Plentyn i Fwynhau Mathemateg!</a:t>
            </a:r>
          </a:p>
        </p:txBody>
      </p:sp>
      <p:sp>
        <p:nvSpPr>
          <p:cNvPr id="7" name="TextBox 6">
            <a:extLst>
              <a:ext uri="{FF2B5EF4-FFF2-40B4-BE49-F238E27FC236}">
                <a16:creationId xmlns:a16="http://schemas.microsoft.com/office/drawing/2014/main" id="{20B5CCC6-6B99-0026-C6F6-6E4B4CC9F8EE}"/>
              </a:ext>
            </a:extLst>
          </p:cNvPr>
          <p:cNvSpPr txBox="1"/>
          <p:nvPr/>
        </p:nvSpPr>
        <p:spPr>
          <a:xfrm>
            <a:off x="4854198" y="2037086"/>
            <a:ext cx="4198361" cy="4421147"/>
          </a:xfrm>
          <a:prstGeom prst="rect">
            <a:avLst/>
          </a:prstGeom>
          <a:noFill/>
        </p:spPr>
        <p:txBody>
          <a:bodyPr wrap="square" lIns="91440" tIns="45720" rIns="91440" bIns="45720" anchor="t">
            <a:spAutoFit/>
          </a:bodyPr>
          <a:lstStyle/>
          <a:p>
            <a:pPr algn="l" rtl="0" fontAlgn="base">
              <a:lnSpc>
                <a:spcPts val="2025"/>
              </a:lnSpc>
              <a:defRPr b="0" i="0"/>
            </a:pPr>
            <a:r>
              <a:rPr lang="1106" sz="1200" b="1" u="none" strike="noStrike" dirty="0">
                <a:solidFill>
                  <a:srgbClr val="000000"/>
                </a:solidFill>
                <a:effectLst/>
                <a:latin typeface="Lato"/>
                <a:ea typeface="Lato"/>
                <a:cs typeface="Lato"/>
              </a:rPr>
              <a:t>Adborth gan Rieni/Ofalwyr</a:t>
            </a:r>
            <a:endParaRPr lang="en-GB" sz="1200" b="0" i="1" u="none" strike="noStrike" dirty="0">
              <a:solidFill>
                <a:srgbClr val="000000"/>
              </a:solidFill>
              <a:effectLst/>
              <a:latin typeface="Lato"/>
              <a:ea typeface="Lato"/>
              <a:cs typeface="Lato"/>
            </a:endParaRPr>
          </a:p>
          <a:p>
            <a:pPr algn="l" rtl="0" fontAlgn="base">
              <a:lnSpc>
                <a:spcPts val="2025"/>
              </a:lnSpc>
              <a:defRPr b="0" i="0"/>
            </a:pPr>
            <a:r>
              <a:rPr lang="1106" sz="1200" b="0" i="1" u="none" strike="noStrike" dirty="0">
                <a:solidFill>
                  <a:srgbClr val="000000"/>
                </a:solidFill>
                <a:effectLst/>
                <a:latin typeface="Lato"/>
                <a:ea typeface="Lato"/>
                <a:cs typeface="Lato"/>
              </a:rPr>
              <a:t>“Cefais amser gwych, ac rwy'n fwy hoff o fathemateg 'nawr.”​</a:t>
            </a:r>
            <a:endParaRPr lang="en-US" sz="1200" b="0" i="1" dirty="0">
              <a:solidFill>
                <a:srgbClr val="000000"/>
              </a:solidFill>
              <a:effectLst/>
              <a:latin typeface="Lato"/>
              <a:ea typeface="Lato"/>
              <a:cs typeface="Lato"/>
            </a:endParaRPr>
          </a:p>
          <a:p>
            <a:pPr algn="l" rtl="0" fontAlgn="base">
              <a:lnSpc>
                <a:spcPts val="2025"/>
              </a:lnSpc>
              <a:defRPr b="0" i="0"/>
            </a:pPr>
            <a:r>
              <a:rPr lang="1106" sz="1200" b="0" i="1" dirty="0">
                <a:solidFill>
                  <a:srgbClr val="000000"/>
                </a:solidFill>
                <a:effectLst/>
                <a:latin typeface="Lato"/>
                <a:ea typeface="Lato"/>
                <a:cs typeface="Lato"/>
              </a:rPr>
              <a:t>​</a:t>
            </a:r>
            <a:endParaRPr lang="en-GB" sz="1200" b="0" i="1" dirty="0">
              <a:solidFill>
                <a:srgbClr val="000000"/>
              </a:solidFill>
              <a:effectLst/>
              <a:latin typeface="Lato"/>
              <a:ea typeface="Lato"/>
              <a:cs typeface="Lato"/>
            </a:endParaRPr>
          </a:p>
          <a:p>
            <a:pPr algn="l" rtl="0" fontAlgn="base">
              <a:lnSpc>
                <a:spcPts val="2025"/>
              </a:lnSpc>
              <a:defRPr b="0" i="0"/>
            </a:pPr>
            <a:r>
              <a:rPr lang="1106" sz="1200" b="0" i="1" u="none" strike="noStrike" dirty="0">
                <a:solidFill>
                  <a:srgbClr val="000000"/>
                </a:solidFill>
                <a:effectLst/>
                <a:latin typeface="Lato"/>
                <a:ea typeface="Lato"/>
                <a:cs typeface="Lato"/>
              </a:rPr>
              <a:t>“Rwy'n dweud y pethau hynny drwy'r amser, a 'nawr rwy'n gwybod beth alla i ei ddweud yn lle hynny.”​</a:t>
            </a:r>
            <a:endParaRPr lang="en-US" sz="1200" b="0" i="1" dirty="0">
              <a:solidFill>
                <a:srgbClr val="000000"/>
              </a:solidFill>
              <a:effectLst/>
              <a:latin typeface="Lato"/>
              <a:ea typeface="Lato"/>
              <a:cs typeface="Lato"/>
            </a:endParaRPr>
          </a:p>
          <a:p>
            <a:pPr algn="l" rtl="0" fontAlgn="base">
              <a:lnSpc>
                <a:spcPts val="2025"/>
              </a:lnSpc>
              <a:defRPr b="0" i="0"/>
            </a:pPr>
            <a:r>
              <a:rPr lang="1106" sz="1200" b="0" i="1" dirty="0">
                <a:solidFill>
                  <a:srgbClr val="000000"/>
                </a:solidFill>
                <a:effectLst/>
                <a:latin typeface="Lato"/>
                <a:ea typeface="Lato"/>
                <a:cs typeface="Lato"/>
              </a:rPr>
              <a:t>​</a:t>
            </a:r>
            <a:endParaRPr lang="en-GB" sz="1200" b="0" i="1" dirty="0">
              <a:solidFill>
                <a:srgbClr val="000000"/>
              </a:solidFill>
              <a:effectLst/>
              <a:latin typeface="Lato"/>
              <a:ea typeface="Lato"/>
              <a:cs typeface="Lato"/>
            </a:endParaRPr>
          </a:p>
          <a:p>
            <a:pPr algn="l" rtl="0" fontAlgn="base">
              <a:lnSpc>
                <a:spcPts val="2025"/>
              </a:lnSpc>
              <a:defRPr b="0" i="0"/>
            </a:pPr>
            <a:r>
              <a:rPr lang="1106" sz="1200" b="0" i="1" u="none" strike="noStrike" dirty="0">
                <a:solidFill>
                  <a:srgbClr val="000000"/>
                </a:solidFill>
                <a:effectLst/>
                <a:latin typeface="Lato"/>
                <a:ea typeface="Lato"/>
                <a:cs typeface="Lato"/>
              </a:rPr>
              <a:t>“Roedd y gweithdy'n hwyl, yn rhyngweithiol ac yn llawn gwybodaeth. Roedden ni wrth ein boddau.” </a:t>
            </a:r>
          </a:p>
          <a:p>
            <a:pPr algn="l" rtl="0" fontAlgn="base">
              <a:lnSpc>
                <a:spcPts val="2025"/>
              </a:lnSpc>
            </a:pPr>
            <a:endParaRPr lang="en-GB" sz="1200" b="0" i="1" u="none" strike="noStrike" dirty="0">
              <a:solidFill>
                <a:srgbClr val="000000"/>
              </a:solidFill>
              <a:effectLst/>
              <a:latin typeface="Lato"/>
              <a:ea typeface="Lato"/>
              <a:cs typeface="Lato"/>
            </a:endParaRPr>
          </a:p>
          <a:p>
            <a:pPr algn="l" rtl="0" fontAlgn="base">
              <a:lnSpc>
                <a:spcPts val="2025"/>
              </a:lnSpc>
              <a:defRPr b="0" i="0"/>
            </a:pPr>
            <a:r>
              <a:rPr lang="1106" sz="1200" b="0" i="1" u="none" strike="noStrike" dirty="0">
                <a:solidFill>
                  <a:srgbClr val="000000"/>
                </a:solidFill>
                <a:effectLst/>
                <a:latin typeface="Lato"/>
                <a:ea typeface="Lato"/>
                <a:cs typeface="Lato"/>
              </a:rPr>
              <a:t>“Cawson ni lawer o hwyl. Mae'n syniad gwych cynnal y sesiynau hyn am eu bod yn helpu oedolion, yn ogystal â phlant.”​</a:t>
            </a:r>
            <a:endParaRPr lang="en-US" sz="1200" b="0" i="1" dirty="0">
              <a:solidFill>
                <a:srgbClr val="000000"/>
              </a:solidFill>
              <a:effectLst/>
              <a:latin typeface="Lato"/>
              <a:ea typeface="Lato"/>
              <a:cs typeface="Lato"/>
            </a:endParaRPr>
          </a:p>
          <a:p>
            <a:pPr>
              <a:lnSpc>
                <a:spcPts val="2025"/>
              </a:lnSpc>
            </a:pPr>
            <a:endParaRPr lang="en-US" sz="1200" i="1" dirty="0">
              <a:solidFill>
                <a:srgbClr val="000000"/>
              </a:solidFill>
              <a:latin typeface="Lato"/>
              <a:ea typeface="Lato"/>
              <a:cs typeface="Lato"/>
            </a:endParaRPr>
          </a:p>
          <a:p>
            <a:pPr>
              <a:lnSpc>
                <a:spcPts val="2025"/>
              </a:lnSpc>
              <a:defRPr b="0" i="0"/>
            </a:pPr>
            <a:r>
              <a:rPr lang="1106" sz="1200" i="1" dirty="0">
                <a:solidFill>
                  <a:srgbClr val="000000"/>
                </a:solidFill>
                <a:latin typeface="Lato"/>
                <a:ea typeface="Lato"/>
                <a:cs typeface="Lato"/>
              </a:rPr>
              <a:t>"Bore hyfryd yn dysgu ffyrdd i helpu i feithrin hyder plant."</a:t>
            </a:r>
          </a:p>
          <a:p>
            <a:pPr>
              <a:lnSpc>
                <a:spcPts val="2025"/>
              </a:lnSpc>
            </a:pPr>
            <a:endParaRPr lang="en-US" sz="1200" i="1" dirty="0">
              <a:solidFill>
                <a:srgbClr val="000000"/>
              </a:solidFill>
              <a:latin typeface="Lato"/>
              <a:ea typeface="Lato"/>
              <a:cs typeface="Lato"/>
            </a:endParaRPr>
          </a:p>
          <a:p>
            <a:pPr>
              <a:lnSpc>
                <a:spcPts val="2025"/>
              </a:lnSpc>
              <a:defRPr b="0" i="0"/>
            </a:pPr>
            <a:r>
              <a:rPr lang="1106" sz="1200" i="1" dirty="0">
                <a:solidFill>
                  <a:srgbClr val="000000"/>
                </a:solidFill>
                <a:latin typeface="Lato"/>
                <a:ea typeface="Lato"/>
                <a:cs typeface="Lato"/>
              </a:rPr>
              <a:t>“Da iawn a defnyddiol cael gwybod sut i helpu fy mhlentyn gartref gyda mathemateg.” </a:t>
            </a:r>
          </a:p>
        </p:txBody>
      </p:sp>
      <p:cxnSp>
        <p:nvCxnSpPr>
          <p:cNvPr id="8" name="Straight Connector 7">
            <a:extLst>
              <a:ext uri="{FF2B5EF4-FFF2-40B4-BE49-F238E27FC236}">
                <a16:creationId xmlns:a16="http://schemas.microsoft.com/office/drawing/2014/main" id="{93347F1B-4E99-0AFA-1F9A-E3C68D93D3F3}"/>
              </a:ext>
            </a:extLst>
          </p:cNvPr>
          <p:cNvCxnSpPr>
            <a:cxnSpLocks/>
          </p:cNvCxnSpPr>
          <p:nvPr/>
        </p:nvCxnSpPr>
        <p:spPr>
          <a:xfrm>
            <a:off x="4595437" y="1939060"/>
            <a:ext cx="0" cy="470823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1332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19B2BD-34D7-E18C-D3D6-7C36E070C45B}"/>
              </a:ext>
            </a:extLst>
          </p:cNvPr>
          <p:cNvSpPr>
            <a:spLocks noGrp="1"/>
          </p:cNvSpPr>
          <p:nvPr>
            <p:ph type="body" sz="quarter" idx="10"/>
          </p:nvPr>
        </p:nvSpPr>
        <p:spPr>
          <a:xfrm>
            <a:off x="791132" y="2154062"/>
            <a:ext cx="3486902" cy="3948871"/>
          </a:xfrm>
        </p:spPr>
        <p:txBody>
          <a:bodyPr/>
          <a:lstStyle/>
          <a:p>
            <a:r>
              <a:rPr lang="en-GB" sz="1600" dirty="0"/>
              <a:t>Video: </a:t>
            </a:r>
            <a:r>
              <a:rPr lang="en-GB" sz="1600" b="0" dirty="0"/>
              <a:t>Top Tips for Supporting Children to Develop Positive Attitudes Towards Maths</a:t>
            </a:r>
          </a:p>
          <a:p>
            <a:endParaRPr lang="en-GB" sz="1600" b="0" dirty="0"/>
          </a:p>
          <a:p>
            <a:r>
              <a:rPr lang="1106" sz="1600" dirty="0"/>
              <a:t>Fideo: </a:t>
            </a:r>
            <a:r>
              <a:rPr lang="1106" sz="1600" b="0" dirty="0"/>
              <a:t>Awgrymiadau defnyddiol ar gyfer Cefnogi Plant i Feithrin Agwedd Gadarnhaol at Fathemateg</a:t>
            </a:r>
            <a:endParaRPr lang="en-GB" sz="1600" b="0" dirty="0"/>
          </a:p>
          <a:p>
            <a:endParaRPr lang="en-GB" sz="1600" dirty="0"/>
          </a:p>
          <a:p>
            <a:pPr marL="342900" indent="-342900">
              <a:buFont typeface="Arial" panose="020B0604020202020204" pitchFamily="34" charset="0"/>
              <a:buChar char="•"/>
            </a:pPr>
            <a:r>
              <a:rPr lang="en-GB" sz="1600" b="0" dirty="0"/>
              <a:t>Welsh</a:t>
            </a:r>
          </a:p>
          <a:p>
            <a:pPr marL="342900" indent="-342900">
              <a:buFont typeface="Arial" panose="020B0604020202020204" pitchFamily="34" charset="0"/>
              <a:buChar char="•"/>
            </a:pPr>
            <a:r>
              <a:rPr lang="en-GB" sz="1600" b="0" dirty="0"/>
              <a:t>Arabic</a:t>
            </a:r>
          </a:p>
          <a:p>
            <a:pPr marL="342900" indent="-342900">
              <a:buFont typeface="Arial" panose="020B0604020202020204" pitchFamily="34" charset="0"/>
              <a:buChar char="•"/>
            </a:pPr>
            <a:r>
              <a:rPr lang="en-GB" sz="1600" b="0" dirty="0"/>
              <a:t>Polish</a:t>
            </a:r>
          </a:p>
          <a:p>
            <a:pPr marL="342900" indent="-342900">
              <a:buFont typeface="Arial" panose="020B0604020202020204" pitchFamily="34" charset="0"/>
              <a:buChar char="•"/>
            </a:pPr>
            <a:r>
              <a:rPr lang="en-GB" sz="1600" b="0" dirty="0"/>
              <a:t>Punjabi</a:t>
            </a:r>
          </a:p>
          <a:p>
            <a:pPr marL="342900" indent="-342900">
              <a:buFont typeface="Arial" panose="020B0604020202020204" pitchFamily="34" charset="0"/>
              <a:buChar char="•"/>
            </a:pPr>
            <a:r>
              <a:rPr lang="en-GB" sz="1600" b="0" dirty="0"/>
              <a:t>Romanian</a:t>
            </a:r>
          </a:p>
          <a:p>
            <a:pPr marL="342900" indent="-342900">
              <a:buFont typeface="Arial" panose="020B0604020202020204" pitchFamily="34" charset="0"/>
              <a:buChar char="•"/>
            </a:pPr>
            <a:r>
              <a:rPr lang="en-GB" sz="1600" b="0" dirty="0"/>
              <a:t>Urdu</a:t>
            </a:r>
          </a:p>
        </p:txBody>
      </p:sp>
      <p:pic>
        <p:nvPicPr>
          <p:cNvPr id="15" name="Picture 14">
            <a:extLst>
              <a:ext uri="{FF2B5EF4-FFF2-40B4-BE49-F238E27FC236}">
                <a16:creationId xmlns:a16="http://schemas.microsoft.com/office/drawing/2014/main" id="{52409574-6680-3F61-AFB2-EB8C4F216BFB}"/>
              </a:ext>
            </a:extLst>
          </p:cNvPr>
          <p:cNvPicPr>
            <a:picLocks noChangeAspect="1"/>
          </p:cNvPicPr>
          <p:nvPr/>
        </p:nvPicPr>
        <p:blipFill>
          <a:blip r:embed="rId2"/>
          <a:stretch>
            <a:fillRect/>
          </a:stretch>
        </p:blipFill>
        <p:spPr>
          <a:xfrm>
            <a:off x="4279878" y="2890684"/>
            <a:ext cx="4716637" cy="2671742"/>
          </a:xfrm>
          <a:prstGeom prst="rect">
            <a:avLst/>
          </a:prstGeom>
        </p:spPr>
      </p:pic>
      <p:pic>
        <p:nvPicPr>
          <p:cNvPr id="13" name="Graphic 12" descr="Harvey Balls 0% with solid fill">
            <a:extLst>
              <a:ext uri="{FF2B5EF4-FFF2-40B4-BE49-F238E27FC236}">
                <a16:creationId xmlns:a16="http://schemas.microsoft.com/office/drawing/2014/main" id="{748D5532-3F55-8722-C3EA-46F72EF5D28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514145BD-B2FD-A3D1-4FF0-947435EDEA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A712A569-AD63-B999-4EE9-6FF8DCD7B97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9FB6655E-69D6-AB06-8CA2-87992E6B7C6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959A29FF-B24D-3D1B-BE8C-84F2AB468A5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1BEF65A1-4C3A-E767-4162-7D7E918F148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EA575184-A1A6-DB57-86DF-F8F003BBCA36}"/>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658C4900-64B0-B330-1EF8-74D63301F508}"/>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6C2A9C18-1266-3681-A6D3-2100BFD6A30E}"/>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
        <p:nvSpPr>
          <p:cNvPr id="6" name="Text Placeholder 1">
            <a:extLst>
              <a:ext uri="{FF2B5EF4-FFF2-40B4-BE49-F238E27FC236}">
                <a16:creationId xmlns:a16="http://schemas.microsoft.com/office/drawing/2014/main" id="{B076B00C-B454-8BA1-B750-D024243F4C64}"/>
              </a:ext>
            </a:extLst>
          </p:cNvPr>
          <p:cNvSpPr txBox="1">
            <a:spLocks/>
          </p:cNvSpPr>
          <p:nvPr/>
        </p:nvSpPr>
        <p:spPr>
          <a:xfrm>
            <a:off x="330311" y="134816"/>
            <a:ext cx="8813689" cy="1158745"/>
          </a:xfrm>
          <a:prstGeom prst="rect">
            <a:avLst/>
          </a:prstGeom>
        </p:spPr>
        <p:txBody>
          <a:bodyPr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b="1" dirty="0"/>
              <a:t>Parent Workshop: Help your Child Love Maths! </a:t>
            </a:r>
          </a:p>
          <a:p>
            <a:r>
              <a:rPr lang="1106" sz="3000" b="1" dirty="0"/>
              <a:t>Gweithdy Rhieni: Helpu Eich Plentyn i Fwynhau Mathemateg!</a:t>
            </a:r>
          </a:p>
        </p:txBody>
      </p:sp>
    </p:spTree>
    <p:extLst>
      <p:ext uri="{BB962C8B-B14F-4D97-AF65-F5344CB8AC3E}">
        <p14:creationId xmlns:p14="http://schemas.microsoft.com/office/powerpoint/2010/main" val="82861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91ABAA-FBD3-8BD1-E00A-91F3C2829AD3}"/>
              </a:ext>
            </a:extLst>
          </p:cNvPr>
          <p:cNvSpPr>
            <a:spLocks noGrp="1"/>
          </p:cNvSpPr>
          <p:nvPr>
            <p:ph type="body" sz="quarter" idx="13"/>
          </p:nvPr>
        </p:nvSpPr>
        <p:spPr/>
        <p:txBody>
          <a:bodyPr/>
          <a:lstStyle/>
          <a:p>
            <a:r>
              <a:rPr lang="en-GB" sz="2800" b="1" dirty="0"/>
              <a:t>Housekeeping</a:t>
            </a:r>
          </a:p>
          <a:p>
            <a:r>
              <a:rPr lang="1106" sz="2800" b="1" dirty="0"/>
              <a:t>Cyfarwyddiadau'r dydd</a:t>
            </a:r>
          </a:p>
          <a:p>
            <a:endParaRPr lang="en-GB" sz="2800" b="1" dirty="0"/>
          </a:p>
        </p:txBody>
      </p:sp>
      <p:sp>
        <p:nvSpPr>
          <p:cNvPr id="3" name="Text Placeholder 2">
            <a:extLst>
              <a:ext uri="{FF2B5EF4-FFF2-40B4-BE49-F238E27FC236}">
                <a16:creationId xmlns:a16="http://schemas.microsoft.com/office/drawing/2014/main" id="{E7223226-5502-EFD1-78A0-F99352E6C68F}"/>
              </a:ext>
            </a:extLst>
          </p:cNvPr>
          <p:cNvSpPr>
            <a:spLocks noGrp="1"/>
          </p:cNvSpPr>
          <p:nvPr>
            <p:ph type="body" sz="quarter" idx="10"/>
          </p:nvPr>
        </p:nvSpPr>
        <p:spPr>
          <a:xfrm>
            <a:off x="795483" y="3133811"/>
            <a:ext cx="3810964" cy="2956093"/>
          </a:xfrm>
        </p:spPr>
        <p:txBody>
          <a:bodyPr/>
          <a:lstStyle/>
          <a:p>
            <a:pPr marL="285750" indent="-285750" algn="l" fontAlgn="base">
              <a:buFont typeface="Arial" panose="020B0604020202020204" pitchFamily="34" charset="0"/>
              <a:buChar char="•"/>
            </a:pPr>
            <a:r>
              <a:rPr lang="en-GB" sz="1800" b="0" i="0" dirty="0">
                <a:effectLst/>
                <a:latin typeface="Lato" panose="020F0502020204030203" pitchFamily="34" charset="0"/>
              </a:rPr>
              <a:t>Keep microphones on mute unless speaking</a:t>
            </a:r>
          </a:p>
          <a:p>
            <a:pPr marL="285750" indent="-285750" algn="l" fontAlgn="base">
              <a:buFont typeface="Arial" panose="020B0604020202020204" pitchFamily="34" charset="0"/>
              <a:buChar char="•"/>
            </a:pPr>
            <a:endParaRPr lang="en-GB" sz="1800" b="0" dirty="0">
              <a:latin typeface="Lato" panose="020F0502020204030203" pitchFamily="34" charset="0"/>
            </a:endParaRPr>
          </a:p>
          <a:p>
            <a:pPr marL="285750" indent="-285750" algn="l" fontAlgn="base">
              <a:buFont typeface="Arial" panose="020B0604020202020204" pitchFamily="34" charset="0"/>
              <a:buChar char="•"/>
            </a:pPr>
            <a:r>
              <a:rPr lang="en-GB" sz="1800" b="0" dirty="0">
                <a:latin typeface="Lato" panose="020F0502020204030203" pitchFamily="34" charset="0"/>
              </a:rPr>
              <a:t>Where possible, please have your camera on</a:t>
            </a:r>
          </a:p>
          <a:p>
            <a:pPr marL="285750" indent="-285750" algn="l" fontAlgn="base">
              <a:buFont typeface="Arial" panose="020B0604020202020204" pitchFamily="34" charset="0"/>
              <a:buChar char="•"/>
            </a:pPr>
            <a:endParaRPr lang="en-GB" sz="1800" b="0" dirty="0">
              <a:latin typeface="Lato" panose="020F0502020204030203" pitchFamily="34" charset="0"/>
            </a:endParaRPr>
          </a:p>
          <a:p>
            <a:pPr marL="285750" indent="-285750" algn="l" fontAlgn="base">
              <a:buFont typeface="Arial" panose="020B0604020202020204" pitchFamily="34" charset="0"/>
              <a:buChar char="•"/>
            </a:pPr>
            <a:r>
              <a:rPr lang="en-GB" sz="1800" b="0" dirty="0">
                <a:latin typeface="Lato" panose="020F0502020204030203" pitchFamily="34" charset="0"/>
              </a:rPr>
              <a:t>Change your name to be first name + surname using the three dots next to your name</a:t>
            </a:r>
            <a:endParaRPr lang="en-GB" sz="1000" dirty="0"/>
          </a:p>
        </p:txBody>
      </p:sp>
      <p:pic>
        <p:nvPicPr>
          <p:cNvPr id="4" name="Picture 2" descr="A screenshot of a computer&#10;&#10;Description automatically generated with medium confidence">
            <a:extLst>
              <a:ext uri="{FF2B5EF4-FFF2-40B4-BE49-F238E27FC236}">
                <a16:creationId xmlns:a16="http://schemas.microsoft.com/office/drawing/2014/main" id="{589E39B8-88A5-742E-971B-CFAADEDA20C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07694" y="148123"/>
            <a:ext cx="3433971" cy="2701781"/>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2">
            <a:extLst>
              <a:ext uri="{FF2B5EF4-FFF2-40B4-BE49-F238E27FC236}">
                <a16:creationId xmlns:a16="http://schemas.microsoft.com/office/drawing/2014/main" id="{784F3167-ABE0-1E60-5750-51AE2D6963D7}"/>
              </a:ext>
            </a:extLst>
          </p:cNvPr>
          <p:cNvSpPr txBox="1">
            <a:spLocks/>
          </p:cNvSpPr>
          <p:nvPr/>
        </p:nvSpPr>
        <p:spPr>
          <a:xfrm>
            <a:off x="4808781" y="3133811"/>
            <a:ext cx="3932884" cy="2956093"/>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fontAlgn="base">
              <a:buFont typeface="Arial" panose="020B0604020202020204" pitchFamily="34" charset="0"/>
              <a:buChar char="•"/>
              <a:defRPr b="0" i="0"/>
            </a:pPr>
            <a:r>
              <a:rPr lang="en-GB" sz="1800" b="0" dirty="0" err="1"/>
              <a:t>Cadwch</a:t>
            </a:r>
            <a:r>
              <a:rPr lang="en-GB" sz="1800" b="0" dirty="0"/>
              <a:t> </a:t>
            </a:r>
            <a:r>
              <a:rPr lang="en-GB" sz="1800" b="0" dirty="0" err="1"/>
              <a:t>eich</a:t>
            </a:r>
            <a:r>
              <a:rPr lang="en-GB" sz="1800" b="0" dirty="0"/>
              <a:t> </a:t>
            </a:r>
            <a:r>
              <a:rPr lang="en-GB" sz="1800" b="0" dirty="0" err="1"/>
              <a:t>microffonau</a:t>
            </a:r>
            <a:r>
              <a:rPr lang="en-GB" sz="1800" b="0" dirty="0"/>
              <a:t> </a:t>
            </a:r>
            <a:r>
              <a:rPr lang="en-GB" sz="1800" b="0" dirty="0" err="1"/>
              <a:t>wedi'u</a:t>
            </a:r>
            <a:r>
              <a:rPr lang="en-GB" sz="1800" b="0" dirty="0"/>
              <a:t> </a:t>
            </a:r>
            <a:r>
              <a:rPr lang="en-GB" sz="1800" b="0" dirty="0" err="1"/>
              <a:t>tewi</a:t>
            </a:r>
            <a:r>
              <a:rPr lang="en-GB" sz="1800" b="0" dirty="0"/>
              <a:t> oni bai </a:t>
            </a:r>
            <a:r>
              <a:rPr lang="en-GB" sz="1800" b="0" dirty="0" err="1"/>
              <a:t>eich</a:t>
            </a:r>
            <a:r>
              <a:rPr lang="en-GB" sz="1800" b="0" dirty="0"/>
              <a:t> bod </a:t>
            </a:r>
            <a:r>
              <a:rPr lang="en-GB" sz="1800" b="0" dirty="0" err="1"/>
              <a:t>yn</a:t>
            </a:r>
            <a:r>
              <a:rPr lang="en-GB" sz="1800" b="0" dirty="0"/>
              <a:t> </a:t>
            </a:r>
            <a:r>
              <a:rPr lang="en-GB" sz="1800" b="0" dirty="0" err="1"/>
              <a:t>siarad</a:t>
            </a:r>
            <a:r>
              <a:rPr lang="en-GB" sz="1800" b="0" dirty="0"/>
              <a:t>.</a:t>
            </a:r>
          </a:p>
          <a:p>
            <a:pPr marL="285750" indent="-285750" fontAlgn="base">
              <a:buFont typeface="Arial" panose="020B0604020202020204" pitchFamily="34" charset="0"/>
              <a:buChar char="•"/>
            </a:pPr>
            <a:endParaRPr lang="en-GB" sz="1800" b="0" dirty="0"/>
          </a:p>
          <a:p>
            <a:pPr marL="285750" indent="-285750" fontAlgn="base">
              <a:buFont typeface="Arial" panose="020B0604020202020204" pitchFamily="34" charset="0"/>
              <a:buChar char="•"/>
              <a:defRPr b="0" i="0"/>
            </a:pPr>
            <a:r>
              <a:rPr lang="en-GB" sz="1800" b="0" dirty="0"/>
              <a:t>Lle </a:t>
            </a:r>
            <a:r>
              <a:rPr lang="en-GB" sz="1800" b="0" dirty="0" err="1"/>
              <a:t>bo</a:t>
            </a:r>
            <a:r>
              <a:rPr lang="en-GB" sz="1800" b="0" dirty="0"/>
              <a:t> </a:t>
            </a:r>
            <a:r>
              <a:rPr lang="en-GB" sz="1800" b="0" dirty="0" err="1"/>
              <a:t>modd</a:t>
            </a:r>
            <a:r>
              <a:rPr lang="en-GB" sz="1800" b="0" dirty="0"/>
              <a:t>, </a:t>
            </a:r>
            <a:r>
              <a:rPr lang="en-GB" sz="1800" b="0" dirty="0" err="1"/>
              <a:t>gwnewch</a:t>
            </a:r>
            <a:r>
              <a:rPr lang="en-GB" sz="1800" b="0" dirty="0"/>
              <a:t> </a:t>
            </a:r>
            <a:r>
              <a:rPr lang="en-GB" sz="1800" b="0" dirty="0" err="1"/>
              <a:t>yn</a:t>
            </a:r>
            <a:r>
              <a:rPr lang="en-GB" sz="1800" b="0" dirty="0"/>
              <a:t> </a:t>
            </a:r>
            <a:r>
              <a:rPr lang="en-GB" sz="1800" b="0" dirty="0" err="1"/>
              <a:t>siŵr</a:t>
            </a:r>
            <a:r>
              <a:rPr lang="en-GB" sz="1800" b="0" dirty="0"/>
              <a:t> bod </a:t>
            </a:r>
            <a:r>
              <a:rPr lang="en-GB" sz="1800" b="0" dirty="0" err="1"/>
              <a:t>eich</a:t>
            </a:r>
            <a:r>
              <a:rPr lang="en-GB" sz="1800" b="0" dirty="0"/>
              <a:t> camera </a:t>
            </a:r>
            <a:r>
              <a:rPr lang="en-GB" sz="1800" b="0" dirty="0" err="1"/>
              <a:t>ymlaen</a:t>
            </a:r>
            <a:r>
              <a:rPr lang="en-GB" sz="1800" b="0" dirty="0"/>
              <a:t>. </a:t>
            </a:r>
          </a:p>
          <a:p>
            <a:pPr marL="285750" indent="-285750" fontAlgn="base">
              <a:buFont typeface="Arial" panose="020B0604020202020204" pitchFamily="34" charset="0"/>
              <a:buChar char="•"/>
            </a:pPr>
            <a:endParaRPr lang="en-GB" sz="1800" b="0" dirty="0"/>
          </a:p>
          <a:p>
            <a:pPr marL="285750" indent="-285750" fontAlgn="base">
              <a:buFont typeface="Arial" panose="020B0604020202020204" pitchFamily="34" charset="0"/>
              <a:buChar char="•"/>
              <a:defRPr b="0" i="0"/>
            </a:pPr>
            <a:r>
              <a:rPr lang="en-GB" sz="1800" b="0" dirty="0" err="1"/>
              <a:t>Newidiwch</a:t>
            </a:r>
            <a:r>
              <a:rPr lang="en-GB" sz="1800" b="0" dirty="0"/>
              <a:t> </a:t>
            </a:r>
            <a:r>
              <a:rPr lang="en-GB" sz="1800" b="0" dirty="0" err="1"/>
              <a:t>eich</a:t>
            </a:r>
            <a:r>
              <a:rPr lang="en-GB" sz="1800" b="0" dirty="0"/>
              <a:t> </a:t>
            </a:r>
            <a:r>
              <a:rPr lang="en-GB" sz="1800" b="0" dirty="0" err="1"/>
              <a:t>enw</a:t>
            </a:r>
            <a:r>
              <a:rPr lang="en-GB" sz="1800" b="0" dirty="0"/>
              <a:t> </a:t>
            </a:r>
            <a:r>
              <a:rPr lang="en-GB" sz="1800" b="0" dirty="0" err="1"/>
              <a:t>i</a:t>
            </a:r>
            <a:r>
              <a:rPr lang="en-GB" sz="1800" b="0" dirty="0"/>
              <a:t> </a:t>
            </a:r>
            <a:r>
              <a:rPr lang="en-GB" sz="1800" b="0" dirty="0" err="1"/>
              <a:t>fod</a:t>
            </a:r>
            <a:r>
              <a:rPr lang="en-GB" sz="1800" b="0" dirty="0"/>
              <a:t> </a:t>
            </a:r>
            <a:r>
              <a:rPr lang="en-GB" sz="1800" b="0" dirty="0" err="1"/>
              <a:t>yn</a:t>
            </a:r>
            <a:r>
              <a:rPr lang="en-GB" sz="1800" b="0" dirty="0"/>
              <a:t> </a:t>
            </a:r>
            <a:r>
              <a:rPr lang="en-GB" sz="1800" b="0" dirty="0" err="1"/>
              <a:t>enw</a:t>
            </a:r>
            <a:r>
              <a:rPr lang="en-GB" sz="1800" b="0" dirty="0"/>
              <a:t> </a:t>
            </a:r>
            <a:r>
              <a:rPr lang="en-GB" sz="1800" b="0" dirty="0" err="1"/>
              <a:t>cyntaf</a:t>
            </a:r>
            <a:r>
              <a:rPr lang="en-GB" sz="1800" b="0" dirty="0"/>
              <a:t> + </a:t>
            </a:r>
            <a:r>
              <a:rPr lang="en-GB" sz="1800" b="0" dirty="0" err="1"/>
              <a:t>cyfenw</a:t>
            </a:r>
            <a:r>
              <a:rPr lang="en-GB" sz="1800" b="0" dirty="0"/>
              <a:t> </a:t>
            </a:r>
            <a:r>
              <a:rPr lang="en-GB" sz="1800" b="0" dirty="0" err="1"/>
              <a:t>gan</a:t>
            </a:r>
            <a:r>
              <a:rPr lang="en-GB" sz="1800" b="0" dirty="0"/>
              <a:t> </a:t>
            </a:r>
            <a:r>
              <a:rPr lang="en-GB" sz="1800" b="0" dirty="0" err="1"/>
              <a:t>ddefnyddio'r</a:t>
            </a:r>
            <a:r>
              <a:rPr lang="en-GB" sz="1800" b="0" dirty="0"/>
              <a:t> tri dot </a:t>
            </a:r>
            <a:r>
              <a:rPr lang="en-GB" sz="1800" b="0" dirty="0" err="1"/>
              <a:t>wrth</a:t>
            </a:r>
            <a:r>
              <a:rPr lang="en-GB" sz="1800" b="0" dirty="0"/>
              <a:t> </a:t>
            </a:r>
            <a:r>
              <a:rPr lang="en-GB" sz="1800" b="0" dirty="0" err="1"/>
              <a:t>ymyl</a:t>
            </a:r>
            <a:r>
              <a:rPr lang="en-GB" sz="1800" b="0" dirty="0"/>
              <a:t> </a:t>
            </a:r>
            <a:r>
              <a:rPr lang="en-GB" sz="1800" b="0" dirty="0" err="1"/>
              <a:t>eich</a:t>
            </a:r>
            <a:r>
              <a:rPr lang="en-GB" sz="1800" b="0" dirty="0"/>
              <a:t> </a:t>
            </a:r>
            <a:r>
              <a:rPr lang="en-GB" sz="1800" b="0" dirty="0" err="1"/>
              <a:t>enw</a:t>
            </a:r>
            <a:r>
              <a:rPr lang="en-GB" sz="1800" b="0" dirty="0"/>
              <a:t>.</a:t>
            </a:r>
            <a:endParaRPr lang="en-GB" sz="1000" b="0" dirty="0"/>
          </a:p>
        </p:txBody>
      </p:sp>
      <p:cxnSp>
        <p:nvCxnSpPr>
          <p:cNvPr id="7" name="Straight Connector 6">
            <a:extLst>
              <a:ext uri="{FF2B5EF4-FFF2-40B4-BE49-F238E27FC236}">
                <a16:creationId xmlns:a16="http://schemas.microsoft.com/office/drawing/2014/main" id="{61A65253-6FED-81C5-F33D-56083F1BF32E}"/>
              </a:ext>
            </a:extLst>
          </p:cNvPr>
          <p:cNvCxnSpPr>
            <a:cxnSpLocks/>
          </p:cNvCxnSpPr>
          <p:nvPr/>
        </p:nvCxnSpPr>
        <p:spPr>
          <a:xfrm>
            <a:off x="4680764" y="2971800"/>
            <a:ext cx="0" cy="3118104"/>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1928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19B2BD-34D7-E18C-D3D6-7C36E070C45B}"/>
              </a:ext>
            </a:extLst>
          </p:cNvPr>
          <p:cNvSpPr>
            <a:spLocks noGrp="1"/>
          </p:cNvSpPr>
          <p:nvPr>
            <p:ph type="body" sz="quarter" idx="10"/>
          </p:nvPr>
        </p:nvSpPr>
        <p:spPr>
          <a:xfrm>
            <a:off x="885552" y="2235085"/>
            <a:ext cx="4651899" cy="2058090"/>
          </a:xfrm>
        </p:spPr>
        <p:txBody>
          <a:bodyPr/>
          <a:lstStyle/>
          <a:p>
            <a:pPr algn="l" rtl="0" fontAlgn="base"/>
            <a:r>
              <a:rPr lang="en-GB" sz="1400" i="0" u="none" strike="noStrike" dirty="0">
                <a:effectLst/>
                <a:latin typeface="Lato" panose="020F0502020204030203" pitchFamily="34" charset="0"/>
                <a:ea typeface="Lato" panose="020F0502020204030203" pitchFamily="34" charset="0"/>
                <a:cs typeface="Lato" panose="020F0502020204030203" pitchFamily="34" charset="0"/>
              </a:rPr>
              <a:t>Next steps:</a:t>
            </a:r>
          </a:p>
          <a:p>
            <a:pPr algn="l" rtl="0" fontAlgn="base"/>
            <a:endParaRPr lang="en-US" sz="1400" b="0" i="0" dirty="0">
              <a:effectLst/>
              <a:latin typeface="Lato" panose="020F0502020204030203" pitchFamily="34" charset="0"/>
              <a:ea typeface="Lato" panose="020F0502020204030203" pitchFamily="34" charset="0"/>
              <a:cs typeface="Lato" panose="020F0502020204030203" pitchFamily="34" charset="0"/>
            </a:endParaRPr>
          </a:p>
          <a:p>
            <a:pPr marL="342900" indent="-342900" algn="l" rtl="0" fontAlgn="base">
              <a:buFont typeface="Arial" panose="020B0604020202020204" pitchFamily="34" charset="0"/>
              <a:buChar char="•"/>
            </a:pPr>
            <a:r>
              <a:rPr lang="en-US" sz="1400" b="0" i="0" dirty="0">
                <a:effectLst/>
                <a:latin typeface="Lato" panose="020F0502020204030203" pitchFamily="34" charset="0"/>
                <a:ea typeface="Lato" panose="020F0502020204030203" pitchFamily="34" charset="0"/>
                <a:cs typeface="Lato" panose="020F0502020204030203" pitchFamily="34" charset="0"/>
              </a:rPr>
              <a:t>Schedule time and date</a:t>
            </a:r>
          </a:p>
          <a:p>
            <a:pPr marL="342900" indent="-342900" algn="l" rtl="0" fontAlgn="base">
              <a:buFont typeface="Arial" panose="020B0604020202020204" pitchFamily="34" charset="0"/>
              <a:buChar char="•"/>
            </a:pPr>
            <a:r>
              <a:rPr lang="en-US" sz="1400" b="0" dirty="0">
                <a:latin typeface="Lato" panose="020F0502020204030203" pitchFamily="34" charset="0"/>
                <a:ea typeface="Lato" panose="020F0502020204030203" pitchFamily="34" charset="0"/>
                <a:cs typeface="Lato" panose="020F0502020204030203" pitchFamily="34" charset="0"/>
              </a:rPr>
              <a:t>Advertise to parents/carers using messaging templates and poster from National Numeracy</a:t>
            </a:r>
          </a:p>
          <a:p>
            <a:pPr marL="342900" indent="-342900" algn="l" rtl="0" fontAlgn="base">
              <a:buFont typeface="Arial" panose="020B0604020202020204" pitchFamily="34" charset="0"/>
              <a:buChar char="•"/>
            </a:pPr>
            <a:r>
              <a:rPr lang="en-US" sz="1400" b="0" i="0" dirty="0">
                <a:effectLst/>
                <a:latin typeface="Lato" panose="020F0502020204030203" pitchFamily="34" charset="0"/>
                <a:ea typeface="Lato" panose="020F0502020204030203" pitchFamily="34" charset="0"/>
                <a:cs typeface="Lato" panose="020F0502020204030203" pitchFamily="34" charset="0"/>
              </a:rPr>
              <a:t>After each workshop, inform National Numeracy of the date and number of attendees (either by email or through the Forum survey)</a:t>
            </a:r>
          </a:p>
        </p:txBody>
      </p:sp>
      <p:pic>
        <p:nvPicPr>
          <p:cNvPr id="15" name="Picture 14" descr="A person standing in front of a large screen&#10;&#10;Description automatically generated">
            <a:extLst>
              <a:ext uri="{FF2B5EF4-FFF2-40B4-BE49-F238E27FC236}">
                <a16:creationId xmlns:a16="http://schemas.microsoft.com/office/drawing/2014/main" id="{E68EABBE-7D7D-EDCF-1051-5853CC24E72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811771" y="2396315"/>
            <a:ext cx="2845290" cy="3793720"/>
          </a:xfrm>
          <a:prstGeom prst="rect">
            <a:avLst/>
          </a:prstGeom>
        </p:spPr>
      </p:pic>
      <p:pic>
        <p:nvPicPr>
          <p:cNvPr id="14" name="Graphic 13" descr="Harvey Balls 0% with solid fill">
            <a:extLst>
              <a:ext uri="{FF2B5EF4-FFF2-40B4-BE49-F238E27FC236}">
                <a16:creationId xmlns:a16="http://schemas.microsoft.com/office/drawing/2014/main" id="{AC6C57A3-F576-7BD3-58B4-1CDFC674045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2E48418C-E67E-A2BC-A816-50BC2DFBF3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25ACFE12-7BC5-E260-C2F5-925904B65C6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1255F19C-846A-4F4A-3836-70C98A2D56F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F99BFA67-1925-BCB3-38E0-8B88F82A6DD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D68D49A5-E1F1-CDE9-7D18-4AB018C14DE3}"/>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EF9BE28F-753F-59F3-DDDD-16B3644DC4DD}"/>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1E90C5F9-9F7F-0F94-CE7D-F9BD41726A6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8616011E-F68E-E78B-75F3-48817927D814}"/>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
        <p:nvSpPr>
          <p:cNvPr id="6" name="Text Placeholder 1">
            <a:extLst>
              <a:ext uri="{FF2B5EF4-FFF2-40B4-BE49-F238E27FC236}">
                <a16:creationId xmlns:a16="http://schemas.microsoft.com/office/drawing/2014/main" id="{C9FE033B-CE13-7915-1DFD-8DEB2E1EE479}"/>
              </a:ext>
            </a:extLst>
          </p:cNvPr>
          <p:cNvSpPr txBox="1">
            <a:spLocks/>
          </p:cNvSpPr>
          <p:nvPr/>
        </p:nvSpPr>
        <p:spPr>
          <a:xfrm>
            <a:off x="330311" y="134816"/>
            <a:ext cx="8813689" cy="1158745"/>
          </a:xfrm>
          <a:prstGeom prst="rect">
            <a:avLst/>
          </a:prstGeom>
        </p:spPr>
        <p:txBody>
          <a:bodyPr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b="1" dirty="0"/>
              <a:t>Parent Workshop: Help your Child Love Maths! </a:t>
            </a:r>
          </a:p>
          <a:p>
            <a:r>
              <a:rPr lang="1106" sz="3000" b="1" dirty="0"/>
              <a:t>Gweithdy Rhieni: Helpu Eich Plentyn i Fwynhau Mathemateg!</a:t>
            </a:r>
          </a:p>
        </p:txBody>
      </p:sp>
      <p:sp>
        <p:nvSpPr>
          <p:cNvPr id="8" name="TextBox 7">
            <a:extLst>
              <a:ext uri="{FF2B5EF4-FFF2-40B4-BE49-F238E27FC236}">
                <a16:creationId xmlns:a16="http://schemas.microsoft.com/office/drawing/2014/main" id="{A15E44FE-49E4-5CC1-510C-5EDE97D09823}"/>
              </a:ext>
            </a:extLst>
          </p:cNvPr>
          <p:cNvSpPr txBox="1"/>
          <p:nvPr/>
        </p:nvSpPr>
        <p:spPr>
          <a:xfrm>
            <a:off x="883155" y="4632380"/>
            <a:ext cx="4654296" cy="1815882"/>
          </a:xfrm>
          <a:prstGeom prst="rect">
            <a:avLst/>
          </a:prstGeom>
          <a:noFill/>
        </p:spPr>
        <p:txBody>
          <a:bodyPr wrap="square">
            <a:spAutoFit/>
          </a:bodyPr>
          <a:lstStyle/>
          <a:p>
            <a:pPr algn="l" rtl="0" fontAlgn="base">
              <a:defRPr b="0" i="0"/>
            </a:pPr>
            <a:r>
              <a:rPr lang="1106" sz="1400" b="1" i="0" u="none" strike="noStrike" dirty="0">
                <a:effectLst/>
                <a:latin typeface="Lato" panose="020F0502020204030203" pitchFamily="34" charset="77"/>
                <a:ea typeface="Lato" panose="020F0502020204030203" pitchFamily="34" charset="0"/>
                <a:cs typeface="Lato" panose="020F0502020204030203" pitchFamily="34" charset="0"/>
              </a:rPr>
              <a:t>Y Camau Nesaf: </a:t>
            </a:r>
          </a:p>
          <a:p>
            <a:pPr algn="l" rtl="0" fontAlgn="base"/>
            <a:endParaRPr lang="en-US" sz="1400" b="0" i="0" dirty="0">
              <a:effectLst/>
              <a:latin typeface="Lato" panose="020F0502020204030203" pitchFamily="34" charset="77"/>
              <a:ea typeface="Lato" panose="020F0502020204030203" pitchFamily="34" charset="0"/>
              <a:cs typeface="Lato" panose="020F0502020204030203" pitchFamily="34" charset="0"/>
            </a:endParaRPr>
          </a:p>
          <a:p>
            <a:pPr marL="342900" indent="-342900" algn="l" rtl="0" fontAlgn="base">
              <a:buFont typeface="Arial" pitchFamily="34" charset="0"/>
              <a:buChar char="•"/>
              <a:defRPr b="0" i="0"/>
            </a:pPr>
            <a:r>
              <a:rPr lang="1106" sz="1400" b="0" i="0" dirty="0">
                <a:effectLst/>
                <a:latin typeface="Lato" panose="020F0502020204030203" pitchFamily="34" charset="77"/>
                <a:ea typeface="Lato" panose="020F0502020204030203" pitchFamily="34" charset="0"/>
                <a:cs typeface="Lato" panose="020F0502020204030203" pitchFamily="34" charset="0"/>
              </a:rPr>
              <a:t>Amserlennu amser a dyddiad</a:t>
            </a:r>
          </a:p>
          <a:p>
            <a:pPr marL="342900" indent="-342900" algn="l" rtl="0" fontAlgn="base">
              <a:buFont typeface="Arial" pitchFamily="34" charset="0"/>
              <a:buChar char="•"/>
              <a:defRPr b="0" i="0"/>
            </a:pPr>
            <a:r>
              <a:rPr lang="1106" sz="1400" b="0" dirty="0">
                <a:latin typeface="Lato" panose="020F0502020204030203" pitchFamily="34" charset="77"/>
                <a:ea typeface="Lato" panose="020F0502020204030203" pitchFamily="34" charset="0"/>
                <a:cs typeface="Lato" panose="020F0502020204030203" pitchFamily="34" charset="0"/>
              </a:rPr>
              <a:t>Hysbysebu i'r rhieni/gofalwyr gan ddefnyddio templedi negeseuon a phosteri National Numeracy</a:t>
            </a:r>
          </a:p>
          <a:p>
            <a:pPr marL="342900" indent="-342900" algn="l" rtl="0" fontAlgn="base">
              <a:buFont typeface="Arial" pitchFamily="34" charset="0"/>
              <a:buChar char="•"/>
              <a:defRPr b="0" i="0"/>
            </a:pPr>
            <a:r>
              <a:rPr lang="1106" sz="1400" b="0" i="0" dirty="0">
                <a:effectLst/>
                <a:latin typeface="Lato" panose="020F0502020204030203" pitchFamily="34" charset="77"/>
                <a:ea typeface="Lato" panose="020F0502020204030203" pitchFamily="34" charset="0"/>
                <a:cs typeface="Lato" panose="020F0502020204030203" pitchFamily="34" charset="0"/>
              </a:rPr>
              <a:t>Ar ôl pob gweithdy, rhoi gwybod i National Numeracy am y dyddiad a nifer y bobl a ddaeth (naill ai trwy e-bost neu drwy arolwg y Fforwm)</a:t>
            </a:r>
          </a:p>
        </p:txBody>
      </p:sp>
      <p:cxnSp>
        <p:nvCxnSpPr>
          <p:cNvPr id="9" name="Straight Connector 8">
            <a:extLst>
              <a:ext uri="{FF2B5EF4-FFF2-40B4-BE49-F238E27FC236}">
                <a16:creationId xmlns:a16="http://schemas.microsoft.com/office/drawing/2014/main" id="{A3136CDB-3671-D53F-7367-E6720011A08B}"/>
              </a:ext>
            </a:extLst>
          </p:cNvPr>
          <p:cNvCxnSpPr>
            <a:cxnSpLocks/>
          </p:cNvCxnSpPr>
          <p:nvPr/>
        </p:nvCxnSpPr>
        <p:spPr>
          <a:xfrm flipH="1">
            <a:off x="883155" y="4435451"/>
            <a:ext cx="4654296"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2564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AD533-01DE-C7CB-D6A8-C5B5F94D432D}"/>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4FF4540C-5413-43CB-AE50-DCCEBED229B1}"/>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1ABDA20B-0134-0510-E6F4-D605F285206D}"/>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1EC5B9A8-D1B6-098E-B62B-F3EA40902209}"/>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FA2A805C-6209-9A3A-3520-5F453185EF8F}"/>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C177216F-0DB6-DED9-9691-90BE79633CC2}"/>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FB81CB46-01B7-D47B-53E4-E70CD708DFFF}"/>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D5037B51-6ECE-98CE-A799-B73342A6D33B}"/>
              </a:ext>
            </a:extLst>
          </p:cNvPr>
          <p:cNvSpPr/>
          <p:nvPr/>
        </p:nvSpPr>
        <p:spPr>
          <a:xfrm>
            <a:off x="1214438" y="2741662"/>
            <a:ext cx="6715125" cy="9233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A47B2CF1-AA0D-581A-7225-BC67263F53B2}"/>
              </a:ext>
            </a:extLst>
          </p:cNvPr>
          <p:cNvSpPr txBox="1"/>
          <p:nvPr/>
        </p:nvSpPr>
        <p:spPr>
          <a:xfrm>
            <a:off x="1214437" y="2680107"/>
            <a:ext cx="6841427" cy="2031325"/>
          </a:xfrm>
          <a:prstGeom prst="rect">
            <a:avLst/>
          </a:prstGeom>
          <a:solidFill>
            <a:schemeClr val="bg1"/>
          </a:solidFill>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rtl="0" fontAlgn="base"/>
            <a:r>
              <a:rPr lang="en-GB" sz="2200" b="1" dirty="0">
                <a:solidFill>
                  <a:srgbClr val="0AB9EE"/>
                </a:solidFill>
                <a:latin typeface="Rubik SemiBold"/>
                <a:ea typeface="Lato"/>
                <a:cs typeface="Lato"/>
              </a:rPr>
              <a:t>Objective: </a:t>
            </a:r>
            <a:r>
              <a:rPr lang="en-GB" sz="2200" b="1" i="0" dirty="0">
                <a:solidFill>
                  <a:srgbClr val="0AB9EE"/>
                </a:solidFill>
                <a:effectLst/>
                <a:latin typeface="Rubik SemiBold"/>
              </a:rPr>
              <a:t>Discover ways to support children to develop positive attitudes towards maths. </a:t>
            </a:r>
            <a:r>
              <a:rPr lang="en-GB" sz="2000" b="1" i="0" dirty="0">
                <a:solidFill>
                  <a:srgbClr val="0AB9EE"/>
                </a:solidFill>
                <a:effectLst/>
                <a:latin typeface="Rubik SemiBold"/>
              </a:rPr>
              <a:t> </a:t>
            </a:r>
          </a:p>
          <a:p>
            <a:pPr algn="ctr" rtl="0" fontAlgn="base"/>
            <a:endParaRPr lang="en-GB" sz="2000" b="1" dirty="0">
              <a:solidFill>
                <a:srgbClr val="0AB9EE"/>
              </a:solidFill>
              <a:latin typeface="Rubik SemiBold"/>
            </a:endParaRPr>
          </a:p>
          <a:p>
            <a:pPr algn="ctr" fontAlgn="base"/>
            <a:r>
              <a:rPr lang="1106" sz="2400" b="1" dirty="0">
                <a:solidFill>
                  <a:srgbClr val="0AB9EE"/>
                </a:solidFill>
                <a:latin typeface="Rubik SemiBold"/>
                <a:ea typeface="Lato"/>
                <a:cs typeface="Lato"/>
              </a:rPr>
              <a:t>Amcan: </a:t>
            </a:r>
            <a:r>
              <a:rPr lang="1106" sz="2400" b="1" dirty="0">
                <a:solidFill>
                  <a:srgbClr val="0AB9EE"/>
                </a:solidFill>
                <a:latin typeface="Rubik SemiBold"/>
              </a:rPr>
              <a:t>Darganfod ffyrdd o gefnogi eich plant i feithrin agweddau cadarnhaol tuag at fathemateg</a:t>
            </a:r>
            <a:r>
              <a:rPr lang="1106" sz="2000" b="1" dirty="0">
                <a:solidFill>
                  <a:srgbClr val="0AB9EE"/>
                </a:solidFill>
                <a:latin typeface="Rubik SemiBold"/>
              </a:rPr>
              <a:t> </a:t>
            </a:r>
          </a:p>
          <a:p>
            <a:pPr algn="ctr" rtl="0" fontAlgn="base"/>
            <a:endParaRPr lang="en-GB" sz="2000" b="1" i="0" dirty="0">
              <a:solidFill>
                <a:srgbClr val="0AB9EE"/>
              </a:solidFill>
              <a:effectLst/>
              <a:latin typeface="Rubik SemiBold"/>
            </a:endParaRPr>
          </a:p>
        </p:txBody>
      </p:sp>
    </p:spTree>
    <p:extLst>
      <p:ext uri="{BB962C8B-B14F-4D97-AF65-F5344CB8AC3E}">
        <p14:creationId xmlns:p14="http://schemas.microsoft.com/office/powerpoint/2010/main" val="20824977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1FCA8-E881-059C-A9F4-1417EC70936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5E46D79-EA23-2344-8109-B8934067E15A}"/>
              </a:ext>
            </a:extLst>
          </p:cNvPr>
          <p:cNvSpPr>
            <a:spLocks noGrp="1"/>
          </p:cNvSpPr>
          <p:nvPr>
            <p:ph type="body" sz="quarter" idx="13"/>
          </p:nvPr>
        </p:nvSpPr>
        <p:spPr>
          <a:xfrm>
            <a:off x="579328" y="164541"/>
            <a:ext cx="7985344" cy="1158745"/>
          </a:xfrm>
        </p:spPr>
        <p:txBody>
          <a:bodyPr/>
          <a:lstStyle/>
          <a:p>
            <a:r>
              <a:rPr lang="en-GB" sz="3000" b="1" dirty="0"/>
              <a:t>National Numeracy’s top tips for families</a:t>
            </a:r>
          </a:p>
          <a:p>
            <a:r>
              <a:rPr lang="1106" sz="3000" b="1" dirty="0"/>
              <a:t>Awgrymiadau defnyddiol National Numeracy ar gyfer teuluoedd</a:t>
            </a:r>
          </a:p>
          <a:p>
            <a:endParaRPr lang="en-GB" sz="3000" b="1" dirty="0"/>
          </a:p>
        </p:txBody>
      </p:sp>
      <p:pic>
        <p:nvPicPr>
          <p:cNvPr id="7" name="Picture 6" descr="A group of people standing and dancing&#10;&#10;AI-generated content may be incorrect.">
            <a:extLst>
              <a:ext uri="{FF2B5EF4-FFF2-40B4-BE49-F238E27FC236}">
                <a16:creationId xmlns:a16="http://schemas.microsoft.com/office/drawing/2014/main" id="{4C55291B-1056-49B9-7FD5-D812CBD08E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017" y="2013551"/>
            <a:ext cx="8079101" cy="4679908"/>
          </a:xfrm>
          <a:prstGeom prst="rect">
            <a:avLst/>
          </a:prstGeom>
        </p:spPr>
      </p:pic>
      <p:pic>
        <p:nvPicPr>
          <p:cNvPr id="3" name="Graphic 2" descr="Harvey Balls 0% with solid fill">
            <a:extLst>
              <a:ext uri="{FF2B5EF4-FFF2-40B4-BE49-F238E27FC236}">
                <a16:creationId xmlns:a16="http://schemas.microsoft.com/office/drawing/2014/main" id="{85C469DD-4253-7604-9A8F-A3B753FA1B1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4" name="Graphic 3" descr="Tea with solid fill">
            <a:extLst>
              <a:ext uri="{FF2B5EF4-FFF2-40B4-BE49-F238E27FC236}">
                <a16:creationId xmlns:a16="http://schemas.microsoft.com/office/drawing/2014/main" id="{2A0FEED9-E2C0-1063-4C6C-95F4AB20F3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5" name="Graphic 4" descr="Harvey Balls 25% with solid fill">
            <a:extLst>
              <a:ext uri="{FF2B5EF4-FFF2-40B4-BE49-F238E27FC236}">
                <a16:creationId xmlns:a16="http://schemas.microsoft.com/office/drawing/2014/main" id="{B6219AD6-EFCB-7C9C-8253-2691B9B724E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6" name="Graphic 5" descr="Harvey Balls 100% with solid fill">
            <a:extLst>
              <a:ext uri="{FF2B5EF4-FFF2-40B4-BE49-F238E27FC236}">
                <a16:creationId xmlns:a16="http://schemas.microsoft.com/office/drawing/2014/main" id="{0447DF76-625A-91A8-90E1-8A51DD69E9F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8" name="Graphic 7" descr="Harvey Balls 65% with solid fill">
            <a:extLst>
              <a:ext uri="{FF2B5EF4-FFF2-40B4-BE49-F238E27FC236}">
                <a16:creationId xmlns:a16="http://schemas.microsoft.com/office/drawing/2014/main" id="{F3BC0270-CA1F-7BE4-20EB-712BCF19F61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9" name="Graphic 8" descr="Harvey Balls 75% with solid fill">
            <a:extLst>
              <a:ext uri="{FF2B5EF4-FFF2-40B4-BE49-F238E27FC236}">
                <a16:creationId xmlns:a16="http://schemas.microsoft.com/office/drawing/2014/main" id="{36322AD8-622A-D3DB-D202-8674FCAE6A3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10" name="Graphic 9" descr="Harvey Balls 85% with solid fill">
            <a:extLst>
              <a:ext uri="{FF2B5EF4-FFF2-40B4-BE49-F238E27FC236}">
                <a16:creationId xmlns:a16="http://schemas.microsoft.com/office/drawing/2014/main" id="{61DDCB1C-9ABC-C178-93DF-0BCEB6BF2C4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11" name="Graphic 10" descr="Harvey Balls 10% with solid fill">
            <a:extLst>
              <a:ext uri="{FF2B5EF4-FFF2-40B4-BE49-F238E27FC236}">
                <a16:creationId xmlns:a16="http://schemas.microsoft.com/office/drawing/2014/main" id="{E50E06F3-54C8-E42C-1C79-58F13080BA87}"/>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12" name="Graphic 11" descr="Harvey Balls 45% with solid fill">
            <a:extLst>
              <a:ext uri="{FF2B5EF4-FFF2-40B4-BE49-F238E27FC236}">
                <a16:creationId xmlns:a16="http://schemas.microsoft.com/office/drawing/2014/main" id="{FBCA9E5D-C9DA-9F90-D53A-9B1A8D4486E4}"/>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1576022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659495" y="200891"/>
            <a:ext cx="7985344" cy="1158745"/>
          </a:xfrm>
        </p:spPr>
        <p:txBody>
          <a:bodyPr/>
          <a:lstStyle/>
          <a:p>
            <a:r>
              <a:rPr lang="en-GB" sz="3000" b="1" dirty="0"/>
              <a:t>Point out the maths in everyday life</a:t>
            </a:r>
          </a:p>
          <a:p>
            <a:r>
              <a:rPr lang="1106" sz="3000" b="1" dirty="0"/>
              <a:t>Tynnu sylw at fathemateg mewn bywyd bob dydd</a:t>
            </a:r>
          </a:p>
        </p:txBody>
      </p:sp>
      <p:sp>
        <p:nvSpPr>
          <p:cNvPr id="3" name="Text Placeholder 4">
            <a:extLst>
              <a:ext uri="{FF2B5EF4-FFF2-40B4-BE49-F238E27FC236}">
                <a16:creationId xmlns:a16="http://schemas.microsoft.com/office/drawing/2014/main" id="{F73297BD-AB09-F81C-33E4-55B1CB1C42A1}"/>
              </a:ext>
            </a:extLst>
          </p:cNvPr>
          <p:cNvSpPr>
            <a:spLocks noGrp="1"/>
          </p:cNvSpPr>
          <p:nvPr/>
        </p:nvSpPr>
        <p:spPr>
          <a:xfrm>
            <a:off x="999310" y="2306045"/>
            <a:ext cx="3652857" cy="1910473"/>
          </a:xfrm>
          <a:prstGeom prst="rect">
            <a:avLst/>
          </a:prstGeom>
        </p:spPr>
        <p:txBody>
          <a:bodyPr lIns="91440" tIns="45720" rIns="91440" bIns="45720" anchor="t"/>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ts val="0"/>
              </a:spcAft>
              <a:buClrTx/>
              <a:buSzTx/>
              <a:buFontTx/>
              <a:buNone/>
              <a:tabLst/>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ts val="0"/>
              </a:spcAft>
              <a:buClrTx/>
              <a:buSzTx/>
              <a:buFont typeface="Arial" panose="020B0604020202020204"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0">
              <a:spcAft>
                <a:spcPts val="1200"/>
              </a:spcAft>
            </a:pPr>
            <a:r>
              <a:rPr lang="en-GB" sz="2000" dirty="0">
                <a:solidFill>
                  <a:srgbClr val="000000"/>
                </a:solidFill>
              </a:rPr>
              <a:t>Consider a scenario from daily life</a:t>
            </a:r>
          </a:p>
          <a:p>
            <a:pPr indent="0">
              <a:spcAft>
                <a:spcPts val="1200"/>
              </a:spcAft>
            </a:pPr>
            <a:r>
              <a:rPr lang="en-GB" sz="2000" dirty="0">
                <a:solidFill>
                  <a:srgbClr val="000000"/>
                </a:solidFill>
              </a:rPr>
              <a:t>How are numbers involved?</a:t>
            </a:r>
          </a:p>
          <a:p>
            <a:pPr indent="0">
              <a:spcAft>
                <a:spcPts val="1200"/>
              </a:spcAft>
            </a:pPr>
            <a:r>
              <a:rPr lang="en-GB" sz="2000" dirty="0">
                <a:solidFill>
                  <a:srgbClr val="000000"/>
                </a:solidFill>
                <a:latin typeface="Lato"/>
                <a:ea typeface="Lato"/>
                <a:cs typeface="Lato"/>
              </a:rPr>
              <a:t>What opportunities are there to point out numbers to children?</a:t>
            </a:r>
          </a:p>
        </p:txBody>
      </p:sp>
      <p:pic>
        <p:nvPicPr>
          <p:cNvPr id="2054" name="Picture 6">
            <a:extLst>
              <a:ext uri="{FF2B5EF4-FFF2-40B4-BE49-F238E27FC236}">
                <a16:creationId xmlns:a16="http://schemas.microsoft.com/office/drawing/2014/main" id="{A5E7489D-D521-50C2-C4D0-3ECDC710EDCE}"/>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19144" y="4913607"/>
            <a:ext cx="2235905" cy="1487769"/>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a:extLst>
              <a:ext uri="{FF2B5EF4-FFF2-40B4-BE49-F238E27FC236}">
                <a16:creationId xmlns:a16="http://schemas.microsoft.com/office/drawing/2014/main" id="{ECA3E3DB-B72B-2333-9D04-32E4C4D33167}"/>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07661" y="4913608"/>
            <a:ext cx="2363621" cy="146490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A39837EE-784E-EC17-B8A0-1D19206064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6591" y="4913607"/>
            <a:ext cx="2554323" cy="1422294"/>
          </a:xfrm>
          <a:prstGeom prst="rect">
            <a:avLst/>
          </a:prstGeom>
          <a:noFill/>
          <a:extLst>
            <a:ext uri="{909E8E84-426E-40DD-AFC4-6F175D3DCCD1}">
              <a14:hiddenFill xmlns:a14="http://schemas.microsoft.com/office/drawing/2010/main">
                <a:solidFill>
                  <a:srgbClr val="FFFFFF"/>
                </a:solidFill>
              </a14:hiddenFill>
            </a:ext>
          </a:extLst>
        </p:spPr>
      </p:pic>
      <p:pic>
        <p:nvPicPr>
          <p:cNvPr id="13" name="Graphic 12" descr="Harvey Balls 0% with solid fill">
            <a:extLst>
              <a:ext uri="{FF2B5EF4-FFF2-40B4-BE49-F238E27FC236}">
                <a16:creationId xmlns:a16="http://schemas.microsoft.com/office/drawing/2014/main" id="{3F7847EE-657B-EA93-4250-440AE944AAB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620035"/>
            <a:ext cx="252000" cy="252000"/>
          </a:xfrm>
          <a:prstGeom prst="rect">
            <a:avLst/>
          </a:prstGeom>
        </p:spPr>
      </p:pic>
      <p:pic>
        <p:nvPicPr>
          <p:cNvPr id="14" name="Graphic 13" descr="Tea with solid fill">
            <a:extLst>
              <a:ext uri="{FF2B5EF4-FFF2-40B4-BE49-F238E27FC236}">
                <a16:creationId xmlns:a16="http://schemas.microsoft.com/office/drawing/2014/main" id="{B45E858C-E116-E286-86F6-2AA7329D94F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0881" y="3892518"/>
            <a:ext cx="324000" cy="324000"/>
          </a:xfrm>
          <a:prstGeom prst="rect">
            <a:avLst/>
          </a:prstGeom>
        </p:spPr>
      </p:pic>
      <p:pic>
        <p:nvPicPr>
          <p:cNvPr id="15" name="Graphic 14" descr="Harvey Balls 25% with solid fill">
            <a:extLst>
              <a:ext uri="{FF2B5EF4-FFF2-40B4-BE49-F238E27FC236}">
                <a16:creationId xmlns:a16="http://schemas.microsoft.com/office/drawing/2014/main" id="{7B1022D5-D319-E8D8-FD0E-8D0BB1474E6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7400" y="3290167"/>
            <a:ext cx="252000" cy="252000"/>
          </a:xfrm>
          <a:prstGeom prst="rect">
            <a:avLst/>
          </a:prstGeom>
        </p:spPr>
      </p:pic>
      <p:pic>
        <p:nvPicPr>
          <p:cNvPr id="16" name="Graphic 15" descr="Harvey Balls 100% with solid fill">
            <a:extLst>
              <a:ext uri="{FF2B5EF4-FFF2-40B4-BE49-F238E27FC236}">
                <a16:creationId xmlns:a16="http://schemas.microsoft.com/office/drawing/2014/main" id="{12C2D92A-449D-15B0-614D-6E022D5274E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5310792"/>
            <a:ext cx="252000" cy="252000"/>
          </a:xfrm>
          <a:prstGeom prst="rect">
            <a:avLst/>
          </a:prstGeom>
        </p:spPr>
      </p:pic>
      <p:pic>
        <p:nvPicPr>
          <p:cNvPr id="17" name="Graphic 16" descr="Harvey Balls 65% with solid fill">
            <a:extLst>
              <a:ext uri="{FF2B5EF4-FFF2-40B4-BE49-F238E27FC236}">
                <a16:creationId xmlns:a16="http://schemas.microsoft.com/office/drawing/2014/main" id="{4B056B83-0B31-A272-7C94-6D8BBAD69EA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293175"/>
            <a:ext cx="252000" cy="252000"/>
          </a:xfrm>
          <a:prstGeom prst="rect">
            <a:avLst/>
          </a:prstGeom>
        </p:spPr>
      </p:pic>
      <p:pic>
        <p:nvPicPr>
          <p:cNvPr id="18" name="Graphic 17" descr="Harvey Balls 75% with solid fill">
            <a:extLst>
              <a:ext uri="{FF2B5EF4-FFF2-40B4-BE49-F238E27FC236}">
                <a16:creationId xmlns:a16="http://schemas.microsoft.com/office/drawing/2014/main" id="{F006373C-90BB-9574-0FAF-74BB5E867FA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632380"/>
            <a:ext cx="252000" cy="252000"/>
          </a:xfrm>
          <a:prstGeom prst="rect">
            <a:avLst/>
          </a:prstGeom>
        </p:spPr>
      </p:pic>
      <p:pic>
        <p:nvPicPr>
          <p:cNvPr id="19" name="Graphic 18" descr="Harvey Balls 85% with solid fill">
            <a:extLst>
              <a:ext uri="{FF2B5EF4-FFF2-40B4-BE49-F238E27FC236}">
                <a16:creationId xmlns:a16="http://schemas.microsoft.com/office/drawing/2014/main" id="{C94C55B3-2D61-8622-F977-E20C63F6D391}"/>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971585"/>
            <a:ext cx="252000" cy="252000"/>
          </a:xfrm>
          <a:prstGeom prst="rect">
            <a:avLst/>
          </a:prstGeom>
        </p:spPr>
      </p:pic>
      <p:pic>
        <p:nvPicPr>
          <p:cNvPr id="20" name="Graphic 19" descr="Harvey Balls 10% with solid fill">
            <a:extLst>
              <a:ext uri="{FF2B5EF4-FFF2-40B4-BE49-F238E27FC236}">
                <a16:creationId xmlns:a16="http://schemas.microsoft.com/office/drawing/2014/main" id="{128BE146-8553-EB5D-DB9C-426CCFB96CAF}"/>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5556" y="2957141"/>
            <a:ext cx="252000" cy="252000"/>
          </a:xfrm>
          <a:prstGeom prst="rect">
            <a:avLst/>
          </a:prstGeom>
        </p:spPr>
      </p:pic>
      <p:pic>
        <p:nvPicPr>
          <p:cNvPr id="21" name="Graphic 20" descr="Harvey Balls 45% with solid fill">
            <a:extLst>
              <a:ext uri="{FF2B5EF4-FFF2-40B4-BE49-F238E27FC236}">
                <a16:creationId xmlns:a16="http://schemas.microsoft.com/office/drawing/2014/main" id="{29780767-E4AF-2A27-A3A8-021AFD616235}"/>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237400" y="3622316"/>
            <a:ext cx="252000" cy="252000"/>
          </a:xfrm>
          <a:prstGeom prst="rect">
            <a:avLst/>
          </a:prstGeom>
        </p:spPr>
      </p:pic>
      <p:sp>
        <p:nvSpPr>
          <p:cNvPr id="4" name="Text Placeholder 4">
            <a:extLst>
              <a:ext uri="{FF2B5EF4-FFF2-40B4-BE49-F238E27FC236}">
                <a16:creationId xmlns:a16="http://schemas.microsoft.com/office/drawing/2014/main" id="{36793252-844C-2250-8276-0C0C93DE491A}"/>
              </a:ext>
            </a:extLst>
          </p:cNvPr>
          <p:cNvSpPr>
            <a:spLocks noGrp="1"/>
          </p:cNvSpPr>
          <p:nvPr/>
        </p:nvSpPr>
        <p:spPr>
          <a:xfrm>
            <a:off x="5162077" y="2254973"/>
            <a:ext cx="3652857" cy="2377407"/>
          </a:xfrm>
          <a:prstGeom prst="rect">
            <a:avLst/>
          </a:prstGeom>
        </p:spPr>
        <p:txBody>
          <a:bodyPr lIns="91440" tIns="45720" rIns="91440" bIns="45720" anchor="t"/>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ct val="0"/>
              </a:spcAft>
              <a:buClrTx/>
              <a:buSzTx/>
              <a:buFontTx/>
              <a:buNone/>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ct val="0"/>
              </a:spcAft>
              <a:buClrTx/>
              <a:buSzTx/>
              <a:buFont typeface="Arial"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indent="0">
              <a:spcAft>
                <a:spcPts val="1200"/>
              </a:spcAft>
              <a:defRPr b="0" i="0"/>
            </a:pPr>
            <a:r>
              <a:rPr lang="1106" sz="2000" dirty="0">
                <a:solidFill>
                  <a:srgbClr val="000000"/>
                </a:solidFill>
              </a:rPr>
              <a:t>Ystyriwch senario o fywyd bob dydd.</a:t>
            </a:r>
          </a:p>
          <a:p>
            <a:pPr indent="0">
              <a:spcAft>
                <a:spcPts val="1200"/>
              </a:spcAft>
              <a:defRPr b="0" i="0"/>
            </a:pPr>
            <a:r>
              <a:rPr lang="1106" sz="2000" dirty="0">
                <a:solidFill>
                  <a:srgbClr val="000000"/>
                </a:solidFill>
              </a:rPr>
              <a:t>Pa ran mae rhifau'n ei chwarae?</a:t>
            </a:r>
          </a:p>
          <a:p>
            <a:pPr indent="0">
              <a:spcAft>
                <a:spcPts val="1200"/>
              </a:spcAft>
              <a:defRPr b="0" i="0"/>
            </a:pPr>
            <a:r>
              <a:rPr lang="1106" sz="2000" dirty="0">
                <a:solidFill>
                  <a:srgbClr val="000000"/>
                </a:solidFill>
                <a:latin typeface="Lato"/>
                <a:ea typeface="Lato"/>
                <a:cs typeface="Lato"/>
              </a:rPr>
              <a:t>Pa gyfleoedd sydd yna i dynnu sylw plant at rifau?</a:t>
            </a:r>
          </a:p>
        </p:txBody>
      </p:sp>
      <p:cxnSp>
        <p:nvCxnSpPr>
          <p:cNvPr id="5" name="Straight Connector 4">
            <a:extLst>
              <a:ext uri="{FF2B5EF4-FFF2-40B4-BE49-F238E27FC236}">
                <a16:creationId xmlns:a16="http://schemas.microsoft.com/office/drawing/2014/main" id="{20A490A3-E092-7A5A-F72B-853A309CDC8F}"/>
              </a:ext>
            </a:extLst>
          </p:cNvPr>
          <p:cNvCxnSpPr>
            <a:cxnSpLocks/>
          </p:cNvCxnSpPr>
          <p:nvPr/>
        </p:nvCxnSpPr>
        <p:spPr>
          <a:xfrm>
            <a:off x="4769173" y="2082340"/>
            <a:ext cx="0" cy="269332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04911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613775" y="124637"/>
            <a:ext cx="7985344" cy="1158745"/>
          </a:xfrm>
        </p:spPr>
        <p:txBody>
          <a:bodyPr/>
          <a:lstStyle/>
          <a:p>
            <a:r>
              <a:rPr lang="en-GB" sz="3000" b="1" dirty="0"/>
              <a:t>Point out the maths in everyday life</a:t>
            </a:r>
          </a:p>
          <a:p>
            <a:r>
              <a:rPr lang="1106" sz="3000" b="1" dirty="0"/>
              <a:t>Tynnu sylw at fathemateg mewn bywyd bob dydd</a:t>
            </a:r>
          </a:p>
          <a:p>
            <a:endParaRPr lang="en-GB" sz="3000" b="1" dirty="0"/>
          </a:p>
        </p:txBody>
      </p:sp>
      <p:sp>
        <p:nvSpPr>
          <p:cNvPr id="3" name="Text Placeholder 4">
            <a:extLst>
              <a:ext uri="{FF2B5EF4-FFF2-40B4-BE49-F238E27FC236}">
                <a16:creationId xmlns:a16="http://schemas.microsoft.com/office/drawing/2014/main" id="{F73297BD-AB09-F81C-33E4-55B1CB1C42A1}"/>
              </a:ext>
            </a:extLst>
          </p:cNvPr>
          <p:cNvSpPr>
            <a:spLocks noGrp="1"/>
          </p:cNvSpPr>
          <p:nvPr/>
        </p:nvSpPr>
        <p:spPr>
          <a:xfrm>
            <a:off x="840907" y="2254974"/>
            <a:ext cx="4608693" cy="1827864"/>
          </a:xfrm>
          <a:prstGeom prst="rect">
            <a:avLst/>
          </a:prstGeom>
        </p:spPr>
        <p:txBody>
          <a:bodyPr lIns="91440" tIns="45720" rIns="91440" bIns="45720" anchor="t"/>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ts val="0"/>
              </a:spcAft>
              <a:buClrTx/>
              <a:buSzTx/>
              <a:buFontTx/>
              <a:buNone/>
              <a:tabLst/>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ts val="0"/>
              </a:spcAft>
              <a:buClrTx/>
              <a:buSzTx/>
              <a:buFont typeface="Arial" panose="020B0604020202020204"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spcBef>
                <a:spcPts val="0"/>
              </a:spcBef>
              <a:buFont typeface="Arial" panose="020B0604020202020204" pitchFamily="34" charset="0"/>
              <a:buChar char="•"/>
            </a:pPr>
            <a:r>
              <a:rPr lang="en-GB" sz="2000" dirty="0">
                <a:solidFill>
                  <a:srgbClr val="000000"/>
                </a:solidFill>
              </a:rPr>
              <a:t>Planning journeys</a:t>
            </a:r>
          </a:p>
          <a:p>
            <a:pPr marL="342900" indent="-342900">
              <a:spcBef>
                <a:spcPts val="0"/>
              </a:spcBef>
              <a:buFont typeface="Arial" panose="020B0604020202020204" pitchFamily="34" charset="0"/>
              <a:buChar char="•"/>
            </a:pPr>
            <a:r>
              <a:rPr lang="en-GB" sz="2000" dirty="0">
                <a:solidFill>
                  <a:srgbClr val="000000"/>
                </a:solidFill>
                <a:latin typeface="Lato"/>
                <a:ea typeface="Lato"/>
                <a:cs typeface="Lato"/>
              </a:rPr>
              <a:t>Shopping</a:t>
            </a:r>
          </a:p>
          <a:p>
            <a:pPr marL="342900" indent="-342900">
              <a:spcBef>
                <a:spcPts val="0"/>
              </a:spcBef>
              <a:buFont typeface="Arial" panose="020B0604020202020204" pitchFamily="34" charset="0"/>
              <a:buChar char="•"/>
            </a:pPr>
            <a:r>
              <a:rPr lang="en-GB" sz="2000" dirty="0">
                <a:solidFill>
                  <a:srgbClr val="000000"/>
                </a:solidFill>
                <a:latin typeface="Lato"/>
                <a:ea typeface="Lato"/>
                <a:cs typeface="Lato"/>
              </a:rPr>
              <a:t>Cooking</a:t>
            </a:r>
          </a:p>
          <a:p>
            <a:pPr marL="342900" indent="-342900">
              <a:spcBef>
                <a:spcPts val="0"/>
              </a:spcBef>
              <a:buFont typeface="Arial" panose="020B0604020202020204" pitchFamily="34" charset="0"/>
              <a:buChar char="•"/>
            </a:pPr>
            <a:r>
              <a:rPr lang="en-GB" sz="2000" dirty="0">
                <a:solidFill>
                  <a:srgbClr val="000000"/>
                </a:solidFill>
                <a:latin typeface="Lato"/>
                <a:ea typeface="Lato"/>
                <a:cs typeface="Lato"/>
              </a:rPr>
              <a:t>D.I.Y.</a:t>
            </a:r>
          </a:p>
          <a:p>
            <a:pPr marL="342900" indent="-342900">
              <a:spcBef>
                <a:spcPts val="0"/>
              </a:spcBef>
              <a:buFont typeface="Arial" panose="020B0604020202020204" pitchFamily="34" charset="0"/>
              <a:buChar char="•"/>
            </a:pPr>
            <a:r>
              <a:rPr lang="en-GB" sz="2000" dirty="0">
                <a:solidFill>
                  <a:srgbClr val="000000"/>
                </a:solidFill>
                <a:latin typeface="Lato"/>
                <a:ea typeface="Lato"/>
                <a:cs typeface="Lato"/>
              </a:rPr>
              <a:t>Reading the news</a:t>
            </a:r>
          </a:p>
          <a:p>
            <a:pPr marL="342900" indent="-342900">
              <a:spcBef>
                <a:spcPts val="0"/>
              </a:spcBef>
              <a:buFont typeface="Arial" panose="020B0604020202020204" pitchFamily="34" charset="0"/>
              <a:buChar char="•"/>
            </a:pPr>
            <a:r>
              <a:rPr lang="en-GB" sz="2000" dirty="0">
                <a:solidFill>
                  <a:srgbClr val="000000"/>
                </a:solidFill>
                <a:latin typeface="Lato"/>
                <a:ea typeface="Lato"/>
                <a:cs typeface="Lato"/>
              </a:rPr>
              <a:t>Making financial decisions</a:t>
            </a:r>
          </a:p>
        </p:txBody>
      </p:sp>
      <p:grpSp>
        <p:nvGrpSpPr>
          <p:cNvPr id="4" name="object 4">
            <a:extLst>
              <a:ext uri="{FF2B5EF4-FFF2-40B4-BE49-F238E27FC236}">
                <a16:creationId xmlns:a16="http://schemas.microsoft.com/office/drawing/2014/main" id="{246AFBCB-4F31-2610-5EBB-225BC0DB12EC}"/>
              </a:ext>
            </a:extLst>
          </p:cNvPr>
          <p:cNvGrpSpPr/>
          <p:nvPr/>
        </p:nvGrpSpPr>
        <p:grpSpPr>
          <a:xfrm>
            <a:off x="5634939" y="2147592"/>
            <a:ext cx="2964180" cy="4006398"/>
            <a:chOff x="4972050" y="1686305"/>
            <a:chExt cx="3600450" cy="4784599"/>
          </a:xfrm>
        </p:grpSpPr>
        <p:pic>
          <p:nvPicPr>
            <p:cNvPr id="5" name="object 5">
              <a:extLst>
                <a:ext uri="{FF2B5EF4-FFF2-40B4-BE49-F238E27FC236}">
                  <a16:creationId xmlns:a16="http://schemas.microsoft.com/office/drawing/2014/main" id="{467F587E-DDA2-C875-8726-0737C6951355}"/>
                </a:ext>
              </a:extLst>
            </p:cNvPr>
            <p:cNvPicPr/>
            <p:nvPr/>
          </p:nvPicPr>
          <p:blipFill>
            <a:blip r:embed="rId2" cstate="print"/>
            <a:stretch>
              <a:fillRect/>
            </a:stretch>
          </p:blipFill>
          <p:spPr>
            <a:xfrm>
              <a:off x="5039106" y="1686305"/>
              <a:ext cx="3467100" cy="2311146"/>
            </a:xfrm>
            <a:prstGeom prst="rect">
              <a:avLst/>
            </a:prstGeom>
          </p:spPr>
        </p:pic>
        <p:pic>
          <p:nvPicPr>
            <p:cNvPr id="6" name="object 6">
              <a:extLst>
                <a:ext uri="{FF2B5EF4-FFF2-40B4-BE49-F238E27FC236}">
                  <a16:creationId xmlns:a16="http://schemas.microsoft.com/office/drawing/2014/main" id="{B2C06CDA-12B0-42C2-8DC5-EF8255619D7C}"/>
                </a:ext>
              </a:extLst>
            </p:cNvPr>
            <p:cNvPicPr/>
            <p:nvPr/>
          </p:nvPicPr>
          <p:blipFill>
            <a:blip r:embed="rId3" cstate="print"/>
            <a:stretch>
              <a:fillRect/>
            </a:stretch>
          </p:blipFill>
          <p:spPr>
            <a:xfrm>
              <a:off x="4972050" y="4142994"/>
              <a:ext cx="3600450" cy="2327910"/>
            </a:xfrm>
            <a:prstGeom prst="rect">
              <a:avLst/>
            </a:prstGeom>
          </p:spPr>
        </p:pic>
      </p:grpSp>
      <p:pic>
        <p:nvPicPr>
          <p:cNvPr id="16" name="Graphic 15" descr="Harvey Balls 0% with solid fill">
            <a:extLst>
              <a:ext uri="{FF2B5EF4-FFF2-40B4-BE49-F238E27FC236}">
                <a16:creationId xmlns:a16="http://schemas.microsoft.com/office/drawing/2014/main" id="{461F0D52-0151-515E-ABAA-3340F772C13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7" name="Graphic 16" descr="Tea with solid fill">
            <a:extLst>
              <a:ext uri="{FF2B5EF4-FFF2-40B4-BE49-F238E27FC236}">
                <a16:creationId xmlns:a16="http://schemas.microsoft.com/office/drawing/2014/main" id="{93D31119-D036-22C6-4534-297FA9474AB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8" name="Graphic 17" descr="Harvey Balls 25% with solid fill">
            <a:extLst>
              <a:ext uri="{FF2B5EF4-FFF2-40B4-BE49-F238E27FC236}">
                <a16:creationId xmlns:a16="http://schemas.microsoft.com/office/drawing/2014/main" id="{37286AEF-CCA5-AAF7-0568-D0996DA561F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9" name="Graphic 18" descr="Harvey Balls 100% with solid fill">
            <a:extLst>
              <a:ext uri="{FF2B5EF4-FFF2-40B4-BE49-F238E27FC236}">
                <a16:creationId xmlns:a16="http://schemas.microsoft.com/office/drawing/2014/main" id="{2A292F64-FB97-E217-C02C-094F39BEA8D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20" name="Graphic 19" descr="Harvey Balls 65% with solid fill">
            <a:extLst>
              <a:ext uri="{FF2B5EF4-FFF2-40B4-BE49-F238E27FC236}">
                <a16:creationId xmlns:a16="http://schemas.microsoft.com/office/drawing/2014/main" id="{6E2B4F8E-341C-EBA9-1FC8-4DEF17FA55D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1" name="Graphic 20" descr="Harvey Balls 75% with solid fill">
            <a:extLst>
              <a:ext uri="{FF2B5EF4-FFF2-40B4-BE49-F238E27FC236}">
                <a16:creationId xmlns:a16="http://schemas.microsoft.com/office/drawing/2014/main" id="{A0D885BF-31E5-8FA1-BFC7-5E29B7FFD1E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2" name="Graphic 21" descr="Harvey Balls 85% with solid fill">
            <a:extLst>
              <a:ext uri="{FF2B5EF4-FFF2-40B4-BE49-F238E27FC236}">
                <a16:creationId xmlns:a16="http://schemas.microsoft.com/office/drawing/2014/main" id="{93C796DC-A8F2-987D-C0F6-0D740D82497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3" name="Graphic 22" descr="Harvey Balls 10% with solid fill">
            <a:extLst>
              <a:ext uri="{FF2B5EF4-FFF2-40B4-BE49-F238E27FC236}">
                <a16:creationId xmlns:a16="http://schemas.microsoft.com/office/drawing/2014/main" id="{55857792-6F7F-4106-1170-E1EF826CC80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4" name="Graphic 23" descr="Harvey Balls 45% with solid fill">
            <a:extLst>
              <a:ext uri="{FF2B5EF4-FFF2-40B4-BE49-F238E27FC236}">
                <a16:creationId xmlns:a16="http://schemas.microsoft.com/office/drawing/2014/main" id="{D7F68E1E-1768-605B-4A8C-E912458022EA}"/>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
        <p:nvSpPr>
          <p:cNvPr id="8" name="TextBox 7">
            <a:extLst>
              <a:ext uri="{FF2B5EF4-FFF2-40B4-BE49-F238E27FC236}">
                <a16:creationId xmlns:a16="http://schemas.microsoft.com/office/drawing/2014/main" id="{B9F74F58-6998-C96C-A4CB-336F6E61B16E}"/>
              </a:ext>
            </a:extLst>
          </p:cNvPr>
          <p:cNvSpPr txBox="1"/>
          <p:nvPr/>
        </p:nvSpPr>
        <p:spPr>
          <a:xfrm>
            <a:off x="852395" y="4341296"/>
            <a:ext cx="4585716" cy="1938992"/>
          </a:xfrm>
          <a:prstGeom prst="rect">
            <a:avLst/>
          </a:prstGeom>
          <a:noFill/>
        </p:spPr>
        <p:txBody>
          <a:bodyPr wrap="square">
            <a:spAutoFit/>
          </a:bodyPr>
          <a:lstStyle/>
          <a:p>
            <a:pPr marL="342900" indent="-342900">
              <a:buFont typeface="Arial" pitchFamily="34" charset="0"/>
              <a:buChar char="•"/>
              <a:defRPr b="0" i="0"/>
            </a:pPr>
            <a:r>
              <a:rPr lang="1106" sz="2000" dirty="0">
                <a:solidFill>
                  <a:srgbClr val="000000"/>
                </a:solidFill>
                <a:latin typeface="Lato" panose="020F0502020204030203" pitchFamily="34" charset="0"/>
                <a:ea typeface="Lato" panose="020F0502020204030203" pitchFamily="34" charset="0"/>
                <a:cs typeface="Lato" panose="020F0502020204030203" pitchFamily="34" charset="0"/>
              </a:rPr>
              <a:t>Cynllunio teithiau</a:t>
            </a:r>
          </a:p>
          <a:p>
            <a:pPr marL="342900" indent="-342900">
              <a:buFont typeface="Arial" pitchFamily="34" charset="0"/>
              <a:buChar char="•"/>
              <a:defRPr b="0" i="0"/>
            </a:pPr>
            <a:r>
              <a:rPr lang="1106" sz="2000" dirty="0">
                <a:solidFill>
                  <a:srgbClr val="000000"/>
                </a:solidFill>
                <a:latin typeface="Lato" panose="020F0502020204030203" pitchFamily="34" charset="0"/>
                <a:ea typeface="Lato" panose="020F0502020204030203" pitchFamily="34" charset="0"/>
                <a:cs typeface="Lato" panose="020F0502020204030203" pitchFamily="34" charset="0"/>
              </a:rPr>
              <a:t>Siopa</a:t>
            </a:r>
          </a:p>
          <a:p>
            <a:pPr marL="342900" indent="-342900">
              <a:buFont typeface="Arial" pitchFamily="34" charset="0"/>
              <a:buChar char="•"/>
              <a:defRPr b="0" i="0"/>
            </a:pPr>
            <a:r>
              <a:rPr lang="1106" sz="2000" dirty="0">
                <a:solidFill>
                  <a:srgbClr val="000000"/>
                </a:solidFill>
                <a:latin typeface="Lato" panose="020F0502020204030203" pitchFamily="34" charset="0"/>
                <a:ea typeface="Lato" panose="020F0502020204030203" pitchFamily="34" charset="0"/>
                <a:cs typeface="Lato" panose="020F0502020204030203" pitchFamily="34" charset="0"/>
              </a:rPr>
              <a:t>Coginio</a:t>
            </a:r>
          </a:p>
          <a:p>
            <a:pPr marL="342900" indent="-342900">
              <a:buFont typeface="Arial" pitchFamily="34" charset="0"/>
              <a:buChar char="•"/>
              <a:defRPr b="0" i="0"/>
            </a:pPr>
            <a:r>
              <a:rPr lang="1106" sz="2000" dirty="0">
                <a:solidFill>
                  <a:srgbClr val="000000"/>
                </a:solidFill>
                <a:latin typeface="Lato" panose="020F0502020204030203" pitchFamily="34" charset="0"/>
                <a:ea typeface="Lato" panose="020F0502020204030203" pitchFamily="34" charset="0"/>
                <a:cs typeface="Lato" panose="020F0502020204030203" pitchFamily="34" charset="0"/>
              </a:rPr>
              <a:t>DIY</a:t>
            </a:r>
          </a:p>
          <a:p>
            <a:pPr marL="342900" indent="-342900">
              <a:buFont typeface="Arial" pitchFamily="34" charset="0"/>
              <a:buChar char="•"/>
              <a:defRPr b="0" i="0"/>
            </a:pPr>
            <a:r>
              <a:rPr lang="1106" sz="2000" dirty="0">
                <a:solidFill>
                  <a:srgbClr val="000000"/>
                </a:solidFill>
                <a:latin typeface="Lato" panose="020F0502020204030203" pitchFamily="34" charset="0"/>
                <a:ea typeface="Lato" panose="020F0502020204030203" pitchFamily="34" charset="0"/>
                <a:cs typeface="Lato" panose="020F0502020204030203" pitchFamily="34" charset="0"/>
              </a:rPr>
              <a:t>Darllen y newyddion</a:t>
            </a:r>
          </a:p>
          <a:p>
            <a:pPr marL="342900" indent="-342900">
              <a:buFont typeface="Arial" pitchFamily="34" charset="0"/>
              <a:buChar char="•"/>
              <a:defRPr b="0" i="0"/>
            </a:pPr>
            <a:r>
              <a:rPr lang="1106" sz="2000" dirty="0">
                <a:solidFill>
                  <a:srgbClr val="000000"/>
                </a:solidFill>
                <a:latin typeface="Lato" panose="020F0502020204030203" pitchFamily="34" charset="0"/>
                <a:ea typeface="Lato" panose="020F0502020204030203" pitchFamily="34" charset="0"/>
                <a:cs typeface="Lato" panose="020F0502020204030203" pitchFamily="34" charset="0"/>
              </a:rPr>
              <a:t>Gwneud penderfyniadau ariannol</a:t>
            </a:r>
          </a:p>
        </p:txBody>
      </p:sp>
      <p:cxnSp>
        <p:nvCxnSpPr>
          <p:cNvPr id="9" name="Straight Connector 8">
            <a:extLst>
              <a:ext uri="{FF2B5EF4-FFF2-40B4-BE49-F238E27FC236}">
                <a16:creationId xmlns:a16="http://schemas.microsoft.com/office/drawing/2014/main" id="{E9CC5476-E54D-7FDD-75D0-805B1EF14423}"/>
              </a:ext>
            </a:extLst>
          </p:cNvPr>
          <p:cNvCxnSpPr>
            <a:cxnSpLocks/>
          </p:cNvCxnSpPr>
          <p:nvPr/>
        </p:nvCxnSpPr>
        <p:spPr>
          <a:xfrm flipH="1">
            <a:off x="795304" y="4187031"/>
            <a:ext cx="4654296"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73902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Talk positively about maths</a:t>
            </a:r>
          </a:p>
          <a:p>
            <a:r>
              <a:rPr lang="1106" sz="3000" b="1" dirty="0"/>
              <a:t>Siarad yn gadarnhaol am fathemateg</a:t>
            </a:r>
          </a:p>
        </p:txBody>
      </p:sp>
      <p:sp>
        <p:nvSpPr>
          <p:cNvPr id="7" name="Text Placeholder 4">
            <a:extLst>
              <a:ext uri="{FF2B5EF4-FFF2-40B4-BE49-F238E27FC236}">
                <a16:creationId xmlns:a16="http://schemas.microsoft.com/office/drawing/2014/main" id="{D8A5AA88-CD13-B47A-CE10-4D38828E083A}"/>
              </a:ext>
            </a:extLst>
          </p:cNvPr>
          <p:cNvSpPr txBox="1">
            <a:spLocks/>
          </p:cNvSpPr>
          <p:nvPr/>
        </p:nvSpPr>
        <p:spPr>
          <a:xfrm>
            <a:off x="849976" y="2250953"/>
            <a:ext cx="7517355" cy="1837492"/>
          </a:xfrm>
          <a:prstGeom prst="rect">
            <a:avLst/>
          </a:prstGeom>
        </p:spPr>
        <p:txBody>
          <a:bodyPr lIns="91440" tIns="45720" rIns="91440" bIns="45720"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1200"/>
              </a:spcAft>
            </a:pPr>
            <a:r>
              <a:rPr lang="en-GB" sz="2000" b="1" dirty="0">
                <a:solidFill>
                  <a:srgbClr val="000000"/>
                </a:solidFill>
                <a:latin typeface="Lato" panose="020F0502020204030203" pitchFamily="34" charset="0"/>
                <a:ea typeface="Lato"/>
                <a:cs typeface="Lato"/>
              </a:rPr>
              <a:t>Here are some things people sometimes say to children about maths.</a:t>
            </a:r>
            <a:endParaRPr lang="en-GB" sz="2000" b="1" dirty="0">
              <a:solidFill>
                <a:srgbClr val="000000"/>
              </a:solidFill>
              <a:latin typeface="Lato" panose="020F0502020204030203" pitchFamily="34" charset="0"/>
            </a:endParaRPr>
          </a:p>
          <a:p>
            <a:pPr>
              <a:spcAft>
                <a:spcPts val="1200"/>
              </a:spcAft>
            </a:pPr>
            <a:r>
              <a:rPr lang="en-GB" sz="2000" dirty="0">
                <a:solidFill>
                  <a:srgbClr val="000000"/>
                </a:solidFill>
                <a:latin typeface="Lato" panose="020F0502020204030203" pitchFamily="34" charset="0"/>
              </a:rPr>
              <a:t>Have you heard these things being said?</a:t>
            </a:r>
          </a:p>
          <a:p>
            <a:pPr>
              <a:spcAft>
                <a:spcPts val="1200"/>
              </a:spcAft>
            </a:pPr>
            <a:r>
              <a:rPr lang="en-GB" sz="2000" dirty="0">
                <a:solidFill>
                  <a:srgbClr val="000000"/>
                </a:solidFill>
                <a:latin typeface="Lato" panose="020F0502020204030203" pitchFamily="34" charset="0"/>
              </a:rPr>
              <a:t>What could be said instead to encourage positive attitudes in children?</a:t>
            </a:r>
          </a:p>
        </p:txBody>
      </p:sp>
      <p:grpSp>
        <p:nvGrpSpPr>
          <p:cNvPr id="8" name="Group 7">
            <a:extLst>
              <a:ext uri="{FF2B5EF4-FFF2-40B4-BE49-F238E27FC236}">
                <a16:creationId xmlns:a16="http://schemas.microsoft.com/office/drawing/2014/main" id="{3C2CF33B-E0EA-B9DE-2ED1-E201C1DF9564}"/>
              </a:ext>
            </a:extLst>
          </p:cNvPr>
          <p:cNvGrpSpPr/>
          <p:nvPr/>
        </p:nvGrpSpPr>
        <p:grpSpPr>
          <a:xfrm>
            <a:off x="7178110" y="4201847"/>
            <a:ext cx="1745009" cy="5312306"/>
            <a:chOff x="0" y="0"/>
            <a:chExt cx="2430277" cy="8052122"/>
          </a:xfrm>
        </p:grpSpPr>
        <p:pic>
          <p:nvPicPr>
            <p:cNvPr id="9" name="Picture 8">
              <a:extLst>
                <a:ext uri="{FF2B5EF4-FFF2-40B4-BE49-F238E27FC236}">
                  <a16:creationId xmlns:a16="http://schemas.microsoft.com/office/drawing/2014/main" id="{8BBFCB7B-BB92-27C0-0FEB-919897804DA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0"/>
              <a:ext cx="2430277" cy="8052122"/>
            </a:xfrm>
            <a:prstGeom prst="rect">
              <a:avLst/>
            </a:prstGeom>
          </p:spPr>
        </p:pic>
        <p:grpSp>
          <p:nvGrpSpPr>
            <p:cNvPr id="10" name="Group 9">
              <a:extLst>
                <a:ext uri="{FF2B5EF4-FFF2-40B4-BE49-F238E27FC236}">
                  <a16:creationId xmlns:a16="http://schemas.microsoft.com/office/drawing/2014/main" id="{B2C3F196-5C35-6059-BB9A-013FE35AF807}"/>
                </a:ext>
              </a:extLst>
            </p:cNvPr>
            <p:cNvGrpSpPr/>
            <p:nvPr/>
          </p:nvGrpSpPr>
          <p:grpSpPr>
            <a:xfrm>
              <a:off x="1024390" y="465753"/>
              <a:ext cx="611876" cy="614619"/>
              <a:chOff x="1813" y="0"/>
              <a:chExt cx="809173" cy="812800"/>
            </a:xfrm>
          </p:grpSpPr>
          <p:sp>
            <p:nvSpPr>
              <p:cNvPr id="14" name="Freeform 10">
                <a:extLst>
                  <a:ext uri="{FF2B5EF4-FFF2-40B4-BE49-F238E27FC236}">
                    <a16:creationId xmlns:a16="http://schemas.microsoft.com/office/drawing/2014/main" id="{621FC562-9E95-7CB1-8D16-E4655BA978CD}"/>
                  </a:ext>
                </a:extLst>
              </p:cNvPr>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96598E"/>
              </a:solidFill>
            </p:spPr>
            <p:txBody>
              <a:bodyPr/>
              <a:lstStyle/>
              <a:p>
                <a:endParaRPr lang="en-GB"/>
              </a:p>
            </p:txBody>
          </p:sp>
          <p:sp>
            <p:nvSpPr>
              <p:cNvPr id="15" name="TextBox 11">
                <a:extLst>
                  <a:ext uri="{FF2B5EF4-FFF2-40B4-BE49-F238E27FC236}">
                    <a16:creationId xmlns:a16="http://schemas.microsoft.com/office/drawing/2014/main" id="{A1E3FAB9-305C-F52B-3645-4B29445AFC06}"/>
                  </a:ext>
                </a:extLst>
              </p:cNvPr>
              <p:cNvSpPr txBox="1"/>
              <p:nvPr/>
            </p:nvSpPr>
            <p:spPr>
              <a:xfrm>
                <a:off x="76200" y="66675"/>
                <a:ext cx="660400" cy="669925"/>
              </a:xfrm>
              <a:prstGeom prst="rect">
                <a:avLst/>
              </a:prstGeom>
            </p:spPr>
            <p:txBody>
              <a:bodyPr lIns="50800" tIns="50800" rIns="50800" bIns="50800" rtlCol="0" anchor="ctr"/>
              <a:lstStyle/>
              <a:p>
                <a:pPr algn="ctr">
                  <a:lnSpc>
                    <a:spcPts val="1536"/>
                  </a:lnSpc>
                </a:pPr>
                <a:endParaRPr/>
              </a:p>
            </p:txBody>
          </p:sp>
        </p:grpSp>
        <p:grpSp>
          <p:nvGrpSpPr>
            <p:cNvPr id="11" name="Group 12">
              <a:extLst>
                <a:ext uri="{FF2B5EF4-FFF2-40B4-BE49-F238E27FC236}">
                  <a16:creationId xmlns:a16="http://schemas.microsoft.com/office/drawing/2014/main" id="{7014D72B-13BD-B865-609A-4A0FBD185AC9}"/>
                </a:ext>
              </a:extLst>
            </p:cNvPr>
            <p:cNvGrpSpPr/>
            <p:nvPr/>
          </p:nvGrpSpPr>
          <p:grpSpPr>
            <a:xfrm>
              <a:off x="1052820" y="964197"/>
              <a:ext cx="258267" cy="288067"/>
              <a:chOff x="76200" y="0"/>
              <a:chExt cx="660400" cy="736600"/>
            </a:xfrm>
          </p:grpSpPr>
          <p:sp>
            <p:nvSpPr>
              <p:cNvPr id="12" name="Freeform 13">
                <a:extLst>
                  <a:ext uri="{FF2B5EF4-FFF2-40B4-BE49-F238E27FC236}">
                    <a16:creationId xmlns:a16="http://schemas.microsoft.com/office/drawing/2014/main" id="{32A7FF70-3FDB-ECC7-2826-35516BAB7200}"/>
                  </a:ext>
                </a:extLst>
              </p:cNvPr>
              <p:cNvSpPr/>
              <p:nvPr/>
            </p:nvSpPr>
            <p:spPr>
              <a:xfrm>
                <a:off x="214747" y="0"/>
                <a:ext cx="383306" cy="690057"/>
              </a:xfrm>
              <a:custGeom>
                <a:avLst/>
                <a:gdLst/>
                <a:ahLst/>
                <a:cxnLst/>
                <a:rect l="l" t="t" r="r" b="b"/>
                <a:pathLst>
                  <a:path w="383306" h="690057">
                    <a:moveTo>
                      <a:pt x="191653" y="0"/>
                    </a:moveTo>
                    <a:cubicBezTo>
                      <a:pt x="310845" y="74185"/>
                      <a:pt x="383306" y="204636"/>
                      <a:pt x="383306" y="345029"/>
                    </a:cubicBezTo>
                    <a:cubicBezTo>
                      <a:pt x="383306" y="485421"/>
                      <a:pt x="310845" y="615872"/>
                      <a:pt x="191653" y="690057"/>
                    </a:cubicBezTo>
                    <a:cubicBezTo>
                      <a:pt x="72461" y="615872"/>
                      <a:pt x="0" y="485421"/>
                      <a:pt x="0" y="345029"/>
                    </a:cubicBezTo>
                    <a:cubicBezTo>
                      <a:pt x="0" y="204636"/>
                      <a:pt x="72461" y="74185"/>
                      <a:pt x="191653" y="0"/>
                    </a:cubicBezTo>
                    <a:close/>
                  </a:path>
                </a:pathLst>
              </a:custGeom>
              <a:solidFill>
                <a:srgbClr val="96598E"/>
              </a:solidFill>
            </p:spPr>
            <p:txBody>
              <a:bodyPr/>
              <a:lstStyle/>
              <a:p>
                <a:endParaRPr lang="en-GB"/>
              </a:p>
            </p:txBody>
          </p:sp>
          <p:sp>
            <p:nvSpPr>
              <p:cNvPr id="13" name="TextBox 14">
                <a:extLst>
                  <a:ext uri="{FF2B5EF4-FFF2-40B4-BE49-F238E27FC236}">
                    <a16:creationId xmlns:a16="http://schemas.microsoft.com/office/drawing/2014/main" id="{B741A1AE-9994-F9E1-4304-A20ACC84FCB0}"/>
                  </a:ext>
                </a:extLst>
              </p:cNvPr>
              <p:cNvSpPr txBox="1"/>
              <p:nvPr/>
            </p:nvSpPr>
            <p:spPr>
              <a:xfrm>
                <a:off x="76200" y="66675"/>
                <a:ext cx="660400" cy="669925"/>
              </a:xfrm>
              <a:prstGeom prst="rect">
                <a:avLst/>
              </a:prstGeom>
            </p:spPr>
            <p:txBody>
              <a:bodyPr lIns="50800" tIns="50800" rIns="50800" bIns="50800" rtlCol="0" anchor="ctr"/>
              <a:lstStyle/>
              <a:p>
                <a:pPr algn="ctr">
                  <a:lnSpc>
                    <a:spcPts val="1536"/>
                  </a:lnSpc>
                </a:pPr>
                <a:endParaRPr/>
              </a:p>
            </p:txBody>
          </p:sp>
        </p:grpSp>
      </p:grpSp>
      <p:pic>
        <p:nvPicPr>
          <p:cNvPr id="20" name="Graphic 19" descr="Harvey Balls 0% with solid fill">
            <a:extLst>
              <a:ext uri="{FF2B5EF4-FFF2-40B4-BE49-F238E27FC236}">
                <a16:creationId xmlns:a16="http://schemas.microsoft.com/office/drawing/2014/main" id="{0D2C08A3-45FB-FB01-F7FD-6F010EAB59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21" name="Graphic 20" descr="Tea with solid fill">
            <a:extLst>
              <a:ext uri="{FF2B5EF4-FFF2-40B4-BE49-F238E27FC236}">
                <a16:creationId xmlns:a16="http://schemas.microsoft.com/office/drawing/2014/main" id="{BC9262C3-D45E-6E35-CA0E-F4B9302EE4E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22" name="Graphic 21" descr="Harvey Balls 25% with solid fill">
            <a:extLst>
              <a:ext uri="{FF2B5EF4-FFF2-40B4-BE49-F238E27FC236}">
                <a16:creationId xmlns:a16="http://schemas.microsoft.com/office/drawing/2014/main" id="{89D9DFE9-5DC9-126E-B4B9-940FCECDF7C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23" name="Graphic 22" descr="Harvey Balls 100% with solid fill">
            <a:extLst>
              <a:ext uri="{FF2B5EF4-FFF2-40B4-BE49-F238E27FC236}">
                <a16:creationId xmlns:a16="http://schemas.microsoft.com/office/drawing/2014/main" id="{0DF797E5-420D-9B26-CED7-BCD2E20F693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24" name="Graphic 23" descr="Harvey Balls 65% with solid fill">
            <a:extLst>
              <a:ext uri="{FF2B5EF4-FFF2-40B4-BE49-F238E27FC236}">
                <a16:creationId xmlns:a16="http://schemas.microsoft.com/office/drawing/2014/main" id="{F75CA59F-3094-9E05-DE16-464E552F40F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5" name="Graphic 24" descr="Harvey Balls 75% with solid fill">
            <a:extLst>
              <a:ext uri="{FF2B5EF4-FFF2-40B4-BE49-F238E27FC236}">
                <a16:creationId xmlns:a16="http://schemas.microsoft.com/office/drawing/2014/main" id="{0A7DBDDC-7246-58A1-2A0B-E159A2D71E0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6" name="Graphic 25" descr="Harvey Balls 85% with solid fill">
            <a:extLst>
              <a:ext uri="{FF2B5EF4-FFF2-40B4-BE49-F238E27FC236}">
                <a16:creationId xmlns:a16="http://schemas.microsoft.com/office/drawing/2014/main" id="{A38E06CB-0286-8225-B952-6FAA2AC921FB}"/>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7" name="Graphic 26" descr="Harvey Balls 10% with solid fill">
            <a:extLst>
              <a:ext uri="{FF2B5EF4-FFF2-40B4-BE49-F238E27FC236}">
                <a16:creationId xmlns:a16="http://schemas.microsoft.com/office/drawing/2014/main" id="{321618A6-1F5D-0AF5-031B-CECA0C9D999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8" name="Graphic 27" descr="Harvey Balls 45% with solid fill">
            <a:extLst>
              <a:ext uri="{FF2B5EF4-FFF2-40B4-BE49-F238E27FC236}">
                <a16:creationId xmlns:a16="http://schemas.microsoft.com/office/drawing/2014/main" id="{7A4554A2-2F29-32E8-5F24-DCA72D96B0A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
        <p:nvSpPr>
          <p:cNvPr id="4" name="TextBox 3">
            <a:extLst>
              <a:ext uri="{FF2B5EF4-FFF2-40B4-BE49-F238E27FC236}">
                <a16:creationId xmlns:a16="http://schemas.microsoft.com/office/drawing/2014/main" id="{FC00FF89-3262-9E8D-52EE-CD8AC94BB044}"/>
              </a:ext>
            </a:extLst>
          </p:cNvPr>
          <p:cNvSpPr txBox="1"/>
          <p:nvPr/>
        </p:nvSpPr>
        <p:spPr>
          <a:xfrm>
            <a:off x="849976" y="4341296"/>
            <a:ext cx="6725365" cy="1938992"/>
          </a:xfrm>
          <a:prstGeom prst="rect">
            <a:avLst/>
          </a:prstGeom>
          <a:noFill/>
        </p:spPr>
        <p:txBody>
          <a:bodyPr wrap="square">
            <a:spAutoFit/>
          </a:bodyPr>
          <a:lstStyle/>
          <a:p>
            <a:pPr>
              <a:spcAft>
                <a:spcPts val="1200"/>
              </a:spcAft>
              <a:defRPr b="0" i="0"/>
            </a:pPr>
            <a:r>
              <a:rPr lang="1106" sz="2000" b="1" dirty="0">
                <a:solidFill>
                  <a:srgbClr val="000000"/>
                </a:solidFill>
                <a:latin typeface="Lato" panose="020F0502020204030203" pitchFamily="34" charset="0"/>
                <a:ea typeface="Lato" panose="020F0502020204030203" pitchFamily="34" charset="0"/>
                <a:cs typeface="Lato" panose="020F0502020204030203" pitchFamily="34" charset="0"/>
              </a:rPr>
              <a:t>Dyma ambell beth y mae pobl weithiau'n eu dweud wrth blant am fathemateg. </a:t>
            </a:r>
            <a:endParaRPr lang="en-GB" sz="2000" b="1" dirty="0">
              <a:solidFill>
                <a:srgbClr val="000000"/>
              </a:solidFill>
              <a:latin typeface="Lato" panose="020F0502020204030203" pitchFamily="34" charset="0"/>
              <a:ea typeface="Lato" panose="020F0502020204030203" pitchFamily="34" charset="0"/>
              <a:cs typeface="Lato" panose="020F0502020204030203" pitchFamily="34" charset="0"/>
            </a:endParaRPr>
          </a:p>
          <a:p>
            <a:pPr>
              <a:spcAft>
                <a:spcPts val="1200"/>
              </a:spcAft>
              <a:defRPr b="0" i="0"/>
            </a:pPr>
            <a:r>
              <a:rPr lang="1106" sz="2000" dirty="0">
                <a:solidFill>
                  <a:srgbClr val="000000"/>
                </a:solidFill>
                <a:latin typeface="Lato" panose="020F0502020204030203" pitchFamily="34" charset="0"/>
                <a:ea typeface="Lato" panose="020F0502020204030203" pitchFamily="34" charset="0"/>
                <a:cs typeface="Lato" panose="020F0502020204030203" pitchFamily="34" charset="0"/>
              </a:rPr>
              <a:t>Ydych chi wedi clywed y rhain yn cael eu dweud?</a:t>
            </a:r>
            <a:endParaRPr lang="en-GB" sz="2000" dirty="0">
              <a:solidFill>
                <a:srgbClr val="000000"/>
              </a:solidFill>
              <a:latin typeface="Lato" panose="020F0502020204030203" pitchFamily="34" charset="0"/>
              <a:ea typeface="Lato" panose="020F0502020204030203" pitchFamily="34" charset="0"/>
              <a:cs typeface="Lato" panose="020F0502020204030203" pitchFamily="34" charset="0"/>
            </a:endParaRPr>
          </a:p>
          <a:p>
            <a:pPr>
              <a:spcAft>
                <a:spcPts val="1200"/>
              </a:spcAft>
              <a:defRPr b="0" i="0"/>
            </a:pPr>
            <a:r>
              <a:rPr lang="1106" sz="2000" dirty="0">
                <a:solidFill>
                  <a:srgbClr val="000000"/>
                </a:solidFill>
                <a:latin typeface="Lato" panose="020F0502020204030203" pitchFamily="34" charset="0"/>
                <a:ea typeface="Lato" panose="020F0502020204030203" pitchFamily="34" charset="0"/>
                <a:cs typeface="Lato" panose="020F0502020204030203" pitchFamily="34" charset="0"/>
              </a:rPr>
              <a:t>Beth y gellid ei ddweud yn lle i annog agweddau cadarnhaol ymhlith plant?</a:t>
            </a:r>
          </a:p>
        </p:txBody>
      </p:sp>
      <p:cxnSp>
        <p:nvCxnSpPr>
          <p:cNvPr id="5" name="Straight Connector 4">
            <a:extLst>
              <a:ext uri="{FF2B5EF4-FFF2-40B4-BE49-F238E27FC236}">
                <a16:creationId xmlns:a16="http://schemas.microsoft.com/office/drawing/2014/main" id="{DE589709-CD78-96ED-A7D0-47B9AC689BFE}"/>
              </a:ext>
            </a:extLst>
          </p:cNvPr>
          <p:cNvCxnSpPr>
            <a:cxnSpLocks/>
          </p:cNvCxnSpPr>
          <p:nvPr/>
        </p:nvCxnSpPr>
        <p:spPr>
          <a:xfrm flipH="1" flipV="1">
            <a:off x="795304" y="4187031"/>
            <a:ext cx="7118348" cy="1481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966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Talk positively about maths</a:t>
            </a:r>
          </a:p>
          <a:p>
            <a:r>
              <a:rPr lang="1106" sz="3000" b="1" dirty="0"/>
              <a:t>Siarad yn gadarnhaol am fathemateg</a:t>
            </a:r>
          </a:p>
          <a:p>
            <a:endParaRPr lang="en-GB" sz="3000" b="1" dirty="0"/>
          </a:p>
        </p:txBody>
      </p:sp>
      <p:pic>
        <p:nvPicPr>
          <p:cNvPr id="3" name="Picture 4">
            <a:extLst>
              <a:ext uri="{FF2B5EF4-FFF2-40B4-BE49-F238E27FC236}">
                <a16:creationId xmlns:a16="http://schemas.microsoft.com/office/drawing/2014/main" id="{1F1A18BD-F09E-DFA4-9743-EAA3B8504AB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24072" flipH="1">
            <a:off x="4144315" y="1840920"/>
            <a:ext cx="4477754" cy="3289114"/>
          </a:xfrm>
          <a:prstGeom prst="rect">
            <a:avLst/>
          </a:prstGeom>
        </p:spPr>
      </p:pic>
      <p:pic>
        <p:nvPicPr>
          <p:cNvPr id="4" name="Picture 6">
            <a:extLst>
              <a:ext uri="{FF2B5EF4-FFF2-40B4-BE49-F238E27FC236}">
                <a16:creationId xmlns:a16="http://schemas.microsoft.com/office/drawing/2014/main" id="{DCB58C9D-22E3-CDE6-747B-351E96E682DD}"/>
              </a:ext>
            </a:extLst>
          </p:cNvPr>
          <p:cNvPicPr>
            <a:picLocks noChangeAspect="1"/>
          </p:cNvPicPr>
          <p:nvPr/>
        </p:nvPicPr>
        <p:blipFill>
          <a:blip r:embed="rId4"/>
          <a:srcRect r="29687"/>
          <a:stretch>
            <a:fillRect/>
          </a:stretch>
        </p:blipFill>
        <p:spPr>
          <a:xfrm>
            <a:off x="-1879847" y="2503055"/>
            <a:ext cx="7178330" cy="5742698"/>
          </a:xfrm>
          <a:prstGeom prst="rect">
            <a:avLst/>
          </a:prstGeom>
        </p:spPr>
      </p:pic>
      <p:sp>
        <p:nvSpPr>
          <p:cNvPr id="5" name="TextBox 7">
            <a:extLst>
              <a:ext uri="{FF2B5EF4-FFF2-40B4-BE49-F238E27FC236}">
                <a16:creationId xmlns:a16="http://schemas.microsoft.com/office/drawing/2014/main" id="{DECF1C44-C8DB-6FFE-CE40-3239EAEE947B}"/>
              </a:ext>
            </a:extLst>
          </p:cNvPr>
          <p:cNvSpPr txBox="1"/>
          <p:nvPr/>
        </p:nvSpPr>
        <p:spPr>
          <a:xfrm>
            <a:off x="4606447" y="2308171"/>
            <a:ext cx="3312257" cy="2215991"/>
          </a:xfrm>
          <a:prstGeom prst="rect">
            <a:avLst/>
          </a:prstGeom>
        </p:spPr>
        <p:txBody>
          <a:bodyPr wrap="square" lIns="0" tIns="0" rIns="0" bIns="0" rtlCol="0" anchor="t">
            <a:spAutoFit/>
          </a:bodyPr>
          <a:lstStyle/>
          <a:p>
            <a:pPr algn="ctr"/>
            <a:r>
              <a:rPr lang="en-US" b="1" dirty="0">
                <a:solidFill>
                  <a:srgbClr val="FFFFFF"/>
                </a:solidFill>
                <a:latin typeface="Lato" panose="020F0502020204030203" pitchFamily="34" charset="0"/>
              </a:rPr>
              <a:t>“I was never any good at maths at school and it did me no harm.”</a:t>
            </a:r>
          </a:p>
          <a:p>
            <a:pPr algn="ctr"/>
            <a:endParaRPr lang="en-US" b="1" dirty="0">
              <a:solidFill>
                <a:srgbClr val="FFFFFF"/>
              </a:solidFill>
              <a:latin typeface="Lato" panose="020F0502020204030203" pitchFamily="34" charset="0"/>
            </a:endParaRPr>
          </a:p>
          <a:p>
            <a:pPr algn="ctr"/>
            <a:r>
              <a:rPr lang="1106" b="1" dirty="0">
                <a:solidFill>
                  <a:srgbClr val="FFFFFF"/>
                </a:solidFill>
                <a:latin typeface="Lato" panose="020F0502020204030203" pitchFamily="34" charset="77"/>
              </a:rPr>
              <a:t>“Doeddwn i byth yn dda am wneud mathemateg yn yr ysgol ac ni wnaeth unrhyw niwed i mi.”</a:t>
            </a:r>
          </a:p>
        </p:txBody>
      </p:sp>
      <p:pic>
        <p:nvPicPr>
          <p:cNvPr id="15" name="Graphic 14" descr="Harvey Balls 0% with solid fill">
            <a:extLst>
              <a:ext uri="{FF2B5EF4-FFF2-40B4-BE49-F238E27FC236}">
                <a16:creationId xmlns:a16="http://schemas.microsoft.com/office/drawing/2014/main" id="{268D83A2-E6B2-302F-76FA-57F9FEC82BD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27E3EEFF-9605-685F-ED79-B6C164ABA0E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A6F34F8F-C8BB-0A0C-15ED-44BA14A7867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F408F4DF-4452-1940-057C-DD8C0B641BA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8C4187B1-8BFB-5461-843C-956BC51E9D2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EB2A12AB-F6B1-B095-ECDC-3DE335C593A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4F169348-88E9-38B2-3485-3A6096F2D6C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365B1533-9C46-18E8-081B-A6AD328CCE96}"/>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B3FCFF9A-784C-363E-461F-D1F4BA72BD90}"/>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2769946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Talk positively about maths</a:t>
            </a:r>
          </a:p>
          <a:p>
            <a:r>
              <a:rPr lang="1106" sz="3000" b="1" dirty="0"/>
              <a:t>Siarad yn gadarnhaol am fathemateg</a:t>
            </a:r>
          </a:p>
        </p:txBody>
      </p:sp>
      <p:pic>
        <p:nvPicPr>
          <p:cNvPr id="3" name="Picture 4">
            <a:extLst>
              <a:ext uri="{FF2B5EF4-FFF2-40B4-BE49-F238E27FC236}">
                <a16:creationId xmlns:a16="http://schemas.microsoft.com/office/drawing/2014/main" id="{9579653A-4749-0B48-22CC-87798E634B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680270" y="2035753"/>
            <a:ext cx="5015638" cy="3780537"/>
          </a:xfrm>
          <a:prstGeom prst="rect">
            <a:avLst/>
          </a:prstGeom>
        </p:spPr>
      </p:pic>
      <p:sp>
        <p:nvSpPr>
          <p:cNvPr id="4" name="TextBox 6">
            <a:extLst>
              <a:ext uri="{FF2B5EF4-FFF2-40B4-BE49-F238E27FC236}">
                <a16:creationId xmlns:a16="http://schemas.microsoft.com/office/drawing/2014/main" id="{E7E317EB-F864-5C6E-2315-2309E63A31E9}"/>
              </a:ext>
            </a:extLst>
          </p:cNvPr>
          <p:cNvSpPr txBox="1"/>
          <p:nvPr/>
        </p:nvSpPr>
        <p:spPr>
          <a:xfrm>
            <a:off x="4387742" y="2478595"/>
            <a:ext cx="3853216" cy="2492990"/>
          </a:xfrm>
          <a:prstGeom prst="rect">
            <a:avLst/>
          </a:prstGeom>
        </p:spPr>
        <p:txBody>
          <a:bodyPr wrap="square" lIns="0" tIns="0" rIns="0" bIns="0" rtlCol="0" anchor="t">
            <a:spAutoFit/>
          </a:bodyPr>
          <a:lstStyle/>
          <a:p>
            <a:pPr algn="ctr"/>
            <a:r>
              <a:rPr lang="en-US" b="1" dirty="0">
                <a:solidFill>
                  <a:srgbClr val="FFFFFF"/>
                </a:solidFill>
                <a:latin typeface="Lato"/>
                <a:ea typeface="Lato"/>
                <a:cs typeface="Lato"/>
              </a:rPr>
              <a:t>“It’s ok. You can’t be good at everything. You’re better at literacy. Your brother is more of a maths-y person.”</a:t>
            </a:r>
          </a:p>
          <a:p>
            <a:pPr algn="ctr"/>
            <a:endParaRPr lang="en-US" b="1" dirty="0">
              <a:solidFill>
                <a:srgbClr val="FFFFFF"/>
              </a:solidFill>
              <a:latin typeface="Lato"/>
              <a:ea typeface="Lato"/>
              <a:cs typeface="Lato"/>
            </a:endParaRPr>
          </a:p>
          <a:p>
            <a:pPr algn="ctr"/>
            <a:r>
              <a:rPr lang="1106" b="1" dirty="0">
                <a:solidFill>
                  <a:srgbClr val="FFFFFF"/>
                </a:solidFill>
                <a:latin typeface="Lato"/>
                <a:ea typeface="Lato"/>
                <a:cs typeface="Lato"/>
              </a:rPr>
              <a:t>“Mae'n iawn. Alli di ddim bod yn dda ym mhopeth. Llythrennedd yw dy gryfder di. Mae dy frawd yn fwy o berson mathemateg.”</a:t>
            </a:r>
          </a:p>
        </p:txBody>
      </p:sp>
      <p:pic>
        <p:nvPicPr>
          <p:cNvPr id="5" name="Picture 7">
            <a:extLst>
              <a:ext uri="{FF2B5EF4-FFF2-40B4-BE49-F238E27FC236}">
                <a16:creationId xmlns:a16="http://schemas.microsoft.com/office/drawing/2014/main" id="{33FF416B-9F02-AFE7-2C82-790BF3C5E73B}"/>
              </a:ext>
            </a:extLst>
          </p:cNvPr>
          <p:cNvPicPr>
            <a:picLocks noChangeAspect="1"/>
          </p:cNvPicPr>
          <p:nvPr/>
        </p:nvPicPr>
        <p:blipFill>
          <a:blip r:embed="rId4"/>
          <a:srcRect/>
          <a:stretch>
            <a:fillRect/>
          </a:stretch>
        </p:blipFill>
        <p:spPr>
          <a:xfrm>
            <a:off x="740146" y="2489535"/>
            <a:ext cx="3332842" cy="8537886"/>
          </a:xfrm>
          <a:prstGeom prst="rect">
            <a:avLst/>
          </a:prstGeom>
        </p:spPr>
      </p:pic>
      <p:pic>
        <p:nvPicPr>
          <p:cNvPr id="15" name="Graphic 14" descr="Harvey Balls 0% with solid fill">
            <a:extLst>
              <a:ext uri="{FF2B5EF4-FFF2-40B4-BE49-F238E27FC236}">
                <a16:creationId xmlns:a16="http://schemas.microsoft.com/office/drawing/2014/main" id="{540531C7-5857-525C-7B5F-057EC776B09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4F15C76E-26B7-E077-F947-94DC3BC6FF1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8D23623D-77E1-1ADC-B7A2-C06E766DE52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0D84FA85-36C1-9220-D3F0-6013DA7F747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1ED923F0-FDED-A2BC-6020-E37152DEA2E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59F06223-0C5E-F717-7297-9B13D445C69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C4659CA0-A8B5-EF54-1F83-A5FBBC4E9F1E}"/>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40D79E1B-BF96-A9BE-69B0-98C21DBA0BA4}"/>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5DDDC5E7-AFE6-3AE2-440B-F62DE6F71F4C}"/>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7920704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Talk positively about maths</a:t>
            </a:r>
          </a:p>
          <a:p>
            <a:r>
              <a:rPr lang="1106" sz="3000" b="1" dirty="0"/>
              <a:t>Siarad yn gadarnhaol am fathemateg</a:t>
            </a:r>
          </a:p>
        </p:txBody>
      </p:sp>
      <p:pic>
        <p:nvPicPr>
          <p:cNvPr id="3" name="Picture 4">
            <a:extLst>
              <a:ext uri="{FF2B5EF4-FFF2-40B4-BE49-F238E27FC236}">
                <a16:creationId xmlns:a16="http://schemas.microsoft.com/office/drawing/2014/main" id="{DDAF1356-C7B5-21CE-17B4-77785ED48B7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59540">
            <a:off x="710239" y="2074169"/>
            <a:ext cx="4649407" cy="2733464"/>
          </a:xfrm>
          <a:prstGeom prst="rect">
            <a:avLst/>
          </a:prstGeom>
        </p:spPr>
      </p:pic>
      <p:pic>
        <p:nvPicPr>
          <p:cNvPr id="4" name="Picture 5">
            <a:extLst>
              <a:ext uri="{FF2B5EF4-FFF2-40B4-BE49-F238E27FC236}">
                <a16:creationId xmlns:a16="http://schemas.microsoft.com/office/drawing/2014/main" id="{7E3ABBFE-66B6-9A9C-5845-3C5D05CB37A9}"/>
              </a:ext>
            </a:extLst>
          </p:cNvPr>
          <p:cNvPicPr>
            <a:picLocks noChangeAspect="1"/>
          </p:cNvPicPr>
          <p:nvPr/>
        </p:nvPicPr>
        <p:blipFill>
          <a:blip r:embed="rId4"/>
          <a:srcRect/>
          <a:stretch>
            <a:fillRect/>
          </a:stretch>
        </p:blipFill>
        <p:spPr>
          <a:xfrm>
            <a:off x="5127767" y="2390644"/>
            <a:ext cx="4082135" cy="5713949"/>
          </a:xfrm>
          <a:prstGeom prst="rect">
            <a:avLst/>
          </a:prstGeom>
        </p:spPr>
      </p:pic>
      <p:sp>
        <p:nvSpPr>
          <p:cNvPr id="5" name="TextBox 7">
            <a:extLst>
              <a:ext uri="{FF2B5EF4-FFF2-40B4-BE49-F238E27FC236}">
                <a16:creationId xmlns:a16="http://schemas.microsoft.com/office/drawing/2014/main" id="{A0B883AB-56DD-06F9-9C4B-665341E59E1B}"/>
              </a:ext>
            </a:extLst>
          </p:cNvPr>
          <p:cNvSpPr txBox="1"/>
          <p:nvPr/>
        </p:nvSpPr>
        <p:spPr>
          <a:xfrm>
            <a:off x="1373976" y="2605807"/>
            <a:ext cx="3491400" cy="1538883"/>
          </a:xfrm>
          <a:prstGeom prst="rect">
            <a:avLst/>
          </a:prstGeom>
        </p:spPr>
        <p:txBody>
          <a:bodyPr wrap="square" lIns="0" tIns="0" rIns="0" bIns="0" rtlCol="0" anchor="t">
            <a:spAutoFit/>
          </a:bodyPr>
          <a:lstStyle/>
          <a:p>
            <a:pPr algn="ctr"/>
            <a:r>
              <a:rPr lang="en-US" sz="2000" b="1" dirty="0">
                <a:solidFill>
                  <a:srgbClr val="FFFFFF"/>
                </a:solidFill>
                <a:latin typeface="Lato" panose="020F0502020204030203" pitchFamily="34" charset="0"/>
              </a:rPr>
              <a:t>“Well done for getting that right. You’re so clever.”</a:t>
            </a:r>
          </a:p>
          <a:p>
            <a:pPr algn="ctr"/>
            <a:endParaRPr lang="en-US" sz="2000" b="1" dirty="0">
              <a:solidFill>
                <a:srgbClr val="FFFFFF"/>
              </a:solidFill>
              <a:latin typeface="Lato" panose="020F0502020204030203" pitchFamily="34" charset="0"/>
            </a:endParaRPr>
          </a:p>
          <a:p>
            <a:pPr algn="ctr"/>
            <a:r>
              <a:rPr lang="1106" sz="2000" b="1" dirty="0">
                <a:solidFill>
                  <a:srgbClr val="FFFFFF"/>
                </a:solidFill>
                <a:latin typeface="Lato" panose="020F0502020204030203" pitchFamily="34" charset="77"/>
              </a:rPr>
              <a:t>“Da iawn am gael hynny’n gywir. Rwyt ti mor glyfar.”</a:t>
            </a:r>
          </a:p>
        </p:txBody>
      </p:sp>
      <p:pic>
        <p:nvPicPr>
          <p:cNvPr id="15" name="Graphic 14" descr="Harvey Balls 0% with solid fill">
            <a:extLst>
              <a:ext uri="{FF2B5EF4-FFF2-40B4-BE49-F238E27FC236}">
                <a16:creationId xmlns:a16="http://schemas.microsoft.com/office/drawing/2014/main" id="{7C1CF491-61FC-5BD4-BAE8-A5B1F86B529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DFC1495B-7503-23F3-D8FC-A1A92E0C8C4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F7FC1538-28BE-623D-3412-F268A0D5A37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F10FD3D0-FA64-026E-3D4A-B20EE6B6CDF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48D1B3F7-7FDE-5B4D-694E-D4FC0207B31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96A079EF-0C85-0226-4192-E7D8AE50DB9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D3AE07F7-93C8-E7CA-5B4D-DC4EEFD53D0D}"/>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DB066C3B-040D-A2EF-61CD-938188E34315}"/>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C39CCF22-1070-A061-9D38-C0A48EE539BD}"/>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0826852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Praise effort, rather than talent</a:t>
            </a:r>
          </a:p>
          <a:p>
            <a:r>
              <a:rPr lang="1106" sz="3000" b="1" dirty="0"/>
              <a:t>Canmol ymdrech yn hytrach na thalent</a:t>
            </a:r>
          </a:p>
        </p:txBody>
      </p:sp>
      <p:sp>
        <p:nvSpPr>
          <p:cNvPr id="6" name="Text Placeholder 4">
            <a:extLst>
              <a:ext uri="{FF2B5EF4-FFF2-40B4-BE49-F238E27FC236}">
                <a16:creationId xmlns:a16="http://schemas.microsoft.com/office/drawing/2014/main" id="{E5FFE6D6-1E76-8579-F27A-F62C68D599DA}"/>
              </a:ext>
            </a:extLst>
          </p:cNvPr>
          <p:cNvSpPr txBox="1">
            <a:spLocks/>
          </p:cNvSpPr>
          <p:nvPr/>
        </p:nvSpPr>
        <p:spPr>
          <a:xfrm>
            <a:off x="879061" y="2203066"/>
            <a:ext cx="3455195" cy="2012150"/>
          </a:xfrm>
          <a:prstGeom prst="rect">
            <a:avLst/>
          </a:prstGeom>
        </p:spPr>
        <p:txBody>
          <a:bodyPr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750"/>
              </a:spcBef>
              <a:spcAft>
                <a:spcPts val="1200"/>
              </a:spcAft>
            </a:pPr>
            <a:r>
              <a:rPr lang="en-GB" b="1" dirty="0">
                <a:solidFill>
                  <a:srgbClr val="000000"/>
                </a:solidFill>
                <a:latin typeface="Lato" panose="020F0502020204030203" pitchFamily="34" charset="0"/>
              </a:rPr>
              <a:t>Examples of praising talent:</a:t>
            </a:r>
            <a:endParaRPr lang="en-GB" sz="1600" dirty="0">
              <a:solidFill>
                <a:srgbClr val="000000"/>
              </a:solidFill>
              <a:latin typeface="Lato" panose="020F0502020204030203" pitchFamily="34" charset="0"/>
            </a:endParaRPr>
          </a:p>
          <a:p>
            <a:pPr>
              <a:spcBef>
                <a:spcPts val="750"/>
              </a:spcBef>
              <a:spcAft>
                <a:spcPts val="1200"/>
              </a:spcAft>
            </a:pPr>
            <a:r>
              <a:rPr lang="en-GB" sz="1600" dirty="0">
                <a:solidFill>
                  <a:srgbClr val="000000"/>
                </a:solidFill>
                <a:latin typeface="Lato" panose="020F0502020204030203" pitchFamily="34" charset="0"/>
              </a:rPr>
              <a:t>Well done. You’re so clever.</a:t>
            </a:r>
          </a:p>
          <a:p>
            <a:pPr>
              <a:spcBef>
                <a:spcPts val="750"/>
              </a:spcBef>
              <a:spcAft>
                <a:spcPts val="1200"/>
              </a:spcAft>
            </a:pPr>
            <a:r>
              <a:rPr lang="en-GB" sz="1600" dirty="0">
                <a:solidFill>
                  <a:srgbClr val="000000"/>
                </a:solidFill>
                <a:latin typeface="Lato" panose="020F0502020204030203" pitchFamily="34" charset="0"/>
              </a:rPr>
              <a:t>You’re naturally really good at this.</a:t>
            </a:r>
          </a:p>
          <a:p>
            <a:pPr>
              <a:spcBef>
                <a:spcPts val="750"/>
              </a:spcBef>
              <a:spcAft>
                <a:spcPts val="1200"/>
              </a:spcAft>
            </a:pPr>
            <a:r>
              <a:rPr lang="en-GB" sz="1600" dirty="0">
                <a:solidFill>
                  <a:srgbClr val="000000"/>
                </a:solidFill>
                <a:latin typeface="Lato" panose="020F0502020204030203" pitchFamily="34" charset="0"/>
              </a:rPr>
              <a:t>It’s amazing that maths is so easy for you.</a:t>
            </a:r>
          </a:p>
        </p:txBody>
      </p:sp>
      <p:sp>
        <p:nvSpPr>
          <p:cNvPr id="7" name="Text Placeholder 4">
            <a:extLst>
              <a:ext uri="{FF2B5EF4-FFF2-40B4-BE49-F238E27FC236}">
                <a16:creationId xmlns:a16="http://schemas.microsoft.com/office/drawing/2014/main" id="{130B08AC-7315-72E5-40E5-22B9E8E7EFA3}"/>
              </a:ext>
            </a:extLst>
          </p:cNvPr>
          <p:cNvSpPr txBox="1">
            <a:spLocks/>
          </p:cNvSpPr>
          <p:nvPr/>
        </p:nvSpPr>
        <p:spPr>
          <a:xfrm>
            <a:off x="4959532" y="2203066"/>
            <a:ext cx="3963587" cy="2012150"/>
          </a:xfrm>
          <a:prstGeom prst="rect">
            <a:avLst/>
          </a:prstGeom>
        </p:spPr>
        <p:txBody>
          <a:bodyPr/>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ts val="0"/>
              </a:spcAft>
              <a:buClrTx/>
              <a:buSzTx/>
              <a:buFontTx/>
              <a:buNone/>
              <a:tabLst/>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ts val="0"/>
              </a:spcAft>
              <a:buClrTx/>
              <a:buSzTx/>
              <a:buFont typeface="Arial" panose="020B0604020202020204"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0">
              <a:spcAft>
                <a:spcPts val="1200"/>
              </a:spcAft>
            </a:pPr>
            <a:r>
              <a:rPr lang="en-GB" sz="1800" b="1" dirty="0">
                <a:solidFill>
                  <a:srgbClr val="000000"/>
                </a:solidFill>
                <a:latin typeface="Lato" panose="020F0502020204030203" pitchFamily="34" charset="0"/>
              </a:rPr>
              <a:t>Examples of praising effort:</a:t>
            </a:r>
            <a:endParaRPr lang="en-GB" sz="1600" dirty="0">
              <a:solidFill>
                <a:srgbClr val="000000"/>
              </a:solidFill>
              <a:latin typeface="Lato" panose="020F0502020204030203" pitchFamily="34" charset="0"/>
            </a:endParaRPr>
          </a:p>
          <a:p>
            <a:pPr indent="0">
              <a:spcAft>
                <a:spcPts val="1200"/>
              </a:spcAft>
            </a:pPr>
            <a:r>
              <a:rPr lang="en-GB" sz="1600" dirty="0">
                <a:solidFill>
                  <a:srgbClr val="000000"/>
                </a:solidFill>
                <a:latin typeface="Lato" panose="020F0502020204030203" pitchFamily="34" charset="0"/>
              </a:rPr>
              <a:t>Well done for working so hard at that.</a:t>
            </a:r>
          </a:p>
          <a:p>
            <a:pPr indent="0">
              <a:spcAft>
                <a:spcPts val="1200"/>
              </a:spcAft>
            </a:pPr>
            <a:r>
              <a:rPr lang="en-GB" sz="1600" dirty="0">
                <a:solidFill>
                  <a:srgbClr val="000000"/>
                </a:solidFill>
                <a:latin typeface="Lato" panose="020F0502020204030203" pitchFamily="34" charset="0"/>
              </a:rPr>
              <a:t>You’ve learned so much, well done.</a:t>
            </a:r>
          </a:p>
          <a:p>
            <a:pPr indent="0">
              <a:spcAft>
                <a:spcPts val="1200"/>
              </a:spcAft>
            </a:pPr>
            <a:r>
              <a:rPr lang="en-GB" sz="1600" dirty="0">
                <a:solidFill>
                  <a:srgbClr val="000000"/>
                </a:solidFill>
                <a:latin typeface="Lato" panose="020F0502020204030203" pitchFamily="34" charset="0"/>
              </a:rPr>
              <a:t>It’s great that you kept going with that even when it was tricky.</a:t>
            </a:r>
          </a:p>
        </p:txBody>
      </p:sp>
      <p:pic>
        <p:nvPicPr>
          <p:cNvPr id="3" name="Graphic 2" descr="Harvey Balls 0% with solid fill">
            <a:extLst>
              <a:ext uri="{FF2B5EF4-FFF2-40B4-BE49-F238E27FC236}">
                <a16:creationId xmlns:a16="http://schemas.microsoft.com/office/drawing/2014/main" id="{5AB93DF7-162A-F153-2A82-8F56DBFA2C3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4" name="Graphic 3" descr="Tea with solid fill">
            <a:extLst>
              <a:ext uri="{FF2B5EF4-FFF2-40B4-BE49-F238E27FC236}">
                <a16:creationId xmlns:a16="http://schemas.microsoft.com/office/drawing/2014/main" id="{0D929CAB-E75A-249F-1D1A-B79AB179AE3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5" name="Graphic 4" descr="Harvey Balls 25% with solid fill">
            <a:extLst>
              <a:ext uri="{FF2B5EF4-FFF2-40B4-BE49-F238E27FC236}">
                <a16:creationId xmlns:a16="http://schemas.microsoft.com/office/drawing/2014/main" id="{AD1433FC-52EF-A1B5-86AD-8E2BA9B0F04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8" name="Graphic 7" descr="Harvey Balls 100% with solid fill">
            <a:extLst>
              <a:ext uri="{FF2B5EF4-FFF2-40B4-BE49-F238E27FC236}">
                <a16:creationId xmlns:a16="http://schemas.microsoft.com/office/drawing/2014/main" id="{9BE3436D-953A-A2BF-DC1E-0A053F18514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9" name="Graphic 8" descr="Harvey Balls 65% with solid fill">
            <a:extLst>
              <a:ext uri="{FF2B5EF4-FFF2-40B4-BE49-F238E27FC236}">
                <a16:creationId xmlns:a16="http://schemas.microsoft.com/office/drawing/2014/main" id="{643CAF5E-9D9F-20F8-F0CA-AF50819DC73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0" name="Graphic 9" descr="Harvey Balls 75% with solid fill">
            <a:extLst>
              <a:ext uri="{FF2B5EF4-FFF2-40B4-BE49-F238E27FC236}">
                <a16:creationId xmlns:a16="http://schemas.microsoft.com/office/drawing/2014/main" id="{F076E0BB-C586-5FB4-B2CA-FBD7F0AE709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1" name="Graphic 10" descr="Harvey Balls 85% with solid fill">
            <a:extLst>
              <a:ext uri="{FF2B5EF4-FFF2-40B4-BE49-F238E27FC236}">
                <a16:creationId xmlns:a16="http://schemas.microsoft.com/office/drawing/2014/main" id="{040E78AD-1870-D3C1-0E64-106326E247F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2" name="Graphic 11" descr="Harvey Balls 10% with solid fill">
            <a:extLst>
              <a:ext uri="{FF2B5EF4-FFF2-40B4-BE49-F238E27FC236}">
                <a16:creationId xmlns:a16="http://schemas.microsoft.com/office/drawing/2014/main" id="{4CC32A49-6974-84FF-3FF7-51A2A5BEEA8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3" name="Graphic 12" descr="Harvey Balls 45% with solid fill">
            <a:extLst>
              <a:ext uri="{FF2B5EF4-FFF2-40B4-BE49-F238E27FC236}">
                <a16:creationId xmlns:a16="http://schemas.microsoft.com/office/drawing/2014/main" id="{10719E3E-70B2-58F7-3CE1-5215C784898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15" name="TextBox 14">
            <a:extLst>
              <a:ext uri="{FF2B5EF4-FFF2-40B4-BE49-F238E27FC236}">
                <a16:creationId xmlns:a16="http://schemas.microsoft.com/office/drawing/2014/main" id="{C0C6F9CD-8BEC-3CC1-C3CC-1C736078EF44}"/>
              </a:ext>
            </a:extLst>
          </p:cNvPr>
          <p:cNvSpPr txBox="1"/>
          <p:nvPr/>
        </p:nvSpPr>
        <p:spPr>
          <a:xfrm>
            <a:off x="879061" y="4419175"/>
            <a:ext cx="3793523" cy="2369880"/>
          </a:xfrm>
          <a:prstGeom prst="rect">
            <a:avLst/>
          </a:prstGeom>
          <a:noFill/>
        </p:spPr>
        <p:txBody>
          <a:bodyPr wrap="square">
            <a:spAutoFit/>
          </a:bodyPr>
          <a:lstStyle/>
          <a:p>
            <a:pPr>
              <a:spcBef>
                <a:spcPts val="750"/>
              </a:spcBef>
              <a:spcAft>
                <a:spcPts val="1200"/>
              </a:spcAft>
              <a:defRPr b="0" i="0"/>
            </a:pPr>
            <a:r>
              <a:rPr lang="1106" b="1" dirty="0">
                <a:solidFill>
                  <a:srgbClr val="000000"/>
                </a:solidFill>
                <a:latin typeface="Lato" panose="020F0502020204030203" pitchFamily="34" charset="77"/>
              </a:rPr>
              <a:t>Enghreifftiau o ganmol talent: </a:t>
            </a:r>
            <a:endParaRPr lang="en-GB" sz="1600" dirty="0">
              <a:solidFill>
                <a:srgbClr val="000000"/>
              </a:solidFill>
              <a:latin typeface="Lato" panose="020F0502020204030203" pitchFamily="34" charset="77"/>
            </a:endParaRPr>
          </a:p>
          <a:p>
            <a:pPr>
              <a:spcBef>
                <a:spcPts val="750"/>
              </a:spcBef>
              <a:spcAft>
                <a:spcPts val="1200"/>
              </a:spcAft>
              <a:defRPr b="0" i="0"/>
            </a:pPr>
            <a:r>
              <a:rPr lang="1106" sz="1600" dirty="0">
                <a:solidFill>
                  <a:srgbClr val="000000"/>
                </a:solidFill>
                <a:latin typeface="Lato" panose="020F0502020204030203" pitchFamily="34" charset="77"/>
              </a:rPr>
              <a:t>Da iawn. Rwyt ti mor glyfar. </a:t>
            </a:r>
          </a:p>
          <a:p>
            <a:pPr>
              <a:spcBef>
                <a:spcPts val="750"/>
              </a:spcBef>
              <a:spcAft>
                <a:spcPts val="1200"/>
              </a:spcAft>
              <a:defRPr b="0" i="0"/>
            </a:pPr>
            <a:r>
              <a:rPr lang="1106" sz="1600" dirty="0">
                <a:solidFill>
                  <a:srgbClr val="000000"/>
                </a:solidFill>
                <a:latin typeface="Lato" panose="020F0502020204030203" pitchFamily="34" charset="77"/>
              </a:rPr>
              <a:t>Rwyt ti'n naturiol yn dda iawn am wneud hyn. </a:t>
            </a:r>
          </a:p>
          <a:p>
            <a:pPr>
              <a:spcBef>
                <a:spcPts val="750"/>
              </a:spcBef>
              <a:spcAft>
                <a:spcPts val="1200"/>
              </a:spcAft>
              <a:defRPr b="0" i="0"/>
            </a:pPr>
            <a:r>
              <a:rPr lang="1106" sz="1600" dirty="0">
                <a:solidFill>
                  <a:srgbClr val="000000"/>
                </a:solidFill>
                <a:latin typeface="Lato" panose="020F0502020204030203" pitchFamily="34" charset="77"/>
              </a:rPr>
              <a:t>Mae'n wych bod mathemateg mor rhwydd i ti.</a:t>
            </a:r>
          </a:p>
        </p:txBody>
      </p:sp>
      <p:sp>
        <p:nvSpPr>
          <p:cNvPr id="16" name="Text Placeholder 4">
            <a:extLst>
              <a:ext uri="{FF2B5EF4-FFF2-40B4-BE49-F238E27FC236}">
                <a16:creationId xmlns:a16="http://schemas.microsoft.com/office/drawing/2014/main" id="{BD2FFE45-A70A-930A-C7DC-778950B96087}"/>
              </a:ext>
            </a:extLst>
          </p:cNvPr>
          <p:cNvSpPr txBox="1"/>
          <p:nvPr/>
        </p:nvSpPr>
        <p:spPr>
          <a:xfrm>
            <a:off x="4959532" y="4440854"/>
            <a:ext cx="3963587" cy="2012151"/>
          </a:xfrm>
          <a:prstGeom prst="rect">
            <a:avLst/>
          </a:prstGeom>
        </p:spPr>
        <p:txBody>
          <a:bodyPr/>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ct val="0"/>
              </a:spcAft>
              <a:buClrTx/>
              <a:buSzTx/>
              <a:buFontTx/>
              <a:buNone/>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ct val="0"/>
              </a:spcAft>
              <a:buClrTx/>
              <a:buSzTx/>
              <a:buFont typeface="Arial"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indent="0">
              <a:spcAft>
                <a:spcPts val="1200"/>
              </a:spcAft>
              <a:defRPr b="0" i="0"/>
            </a:pPr>
            <a:r>
              <a:rPr lang="1106" sz="1800" b="1" dirty="0">
                <a:solidFill>
                  <a:srgbClr val="000000"/>
                </a:solidFill>
                <a:latin typeface="Lato" panose="020F0502020204030203" pitchFamily="34" charset="77"/>
              </a:rPr>
              <a:t>Enghreifftiau o ganmol ymdrech: </a:t>
            </a:r>
            <a:endParaRPr lang="en-GB" sz="1600" dirty="0">
              <a:solidFill>
                <a:srgbClr val="000000"/>
              </a:solidFill>
              <a:latin typeface="Lato" panose="020F0502020204030203" pitchFamily="34" charset="77"/>
            </a:endParaRPr>
          </a:p>
          <a:p>
            <a:pPr indent="0">
              <a:spcAft>
                <a:spcPts val="1200"/>
              </a:spcAft>
              <a:defRPr b="0" i="0"/>
            </a:pPr>
            <a:r>
              <a:rPr lang="1106" sz="1600" dirty="0">
                <a:solidFill>
                  <a:srgbClr val="000000"/>
                </a:solidFill>
                <a:latin typeface="Lato" panose="020F0502020204030203" pitchFamily="34" charset="77"/>
              </a:rPr>
              <a:t>Da iawn am weithio mor galed ar hwnna.</a:t>
            </a:r>
          </a:p>
          <a:p>
            <a:pPr indent="0">
              <a:spcAft>
                <a:spcPts val="1200"/>
              </a:spcAft>
              <a:defRPr b="0" i="0"/>
            </a:pPr>
            <a:r>
              <a:rPr lang="1106" sz="1600" dirty="0">
                <a:solidFill>
                  <a:srgbClr val="000000"/>
                </a:solidFill>
                <a:latin typeface="Lato" panose="020F0502020204030203" pitchFamily="34" charset="77"/>
              </a:rPr>
              <a:t>Rwyt ti wedi dysgu cymaint, da iawn. </a:t>
            </a:r>
          </a:p>
          <a:p>
            <a:pPr indent="0">
              <a:spcAft>
                <a:spcPts val="1200"/>
              </a:spcAft>
              <a:defRPr b="0" i="0"/>
            </a:pPr>
            <a:r>
              <a:rPr lang="1106" sz="1600" dirty="0">
                <a:solidFill>
                  <a:srgbClr val="000000"/>
                </a:solidFill>
                <a:latin typeface="Lato" panose="020F0502020204030203" pitchFamily="34" charset="77"/>
              </a:rPr>
              <a:t>Mae'n wych dy fod wedi dal ati hyd yn oed pan oedd yn anodd.</a:t>
            </a:r>
          </a:p>
        </p:txBody>
      </p:sp>
      <p:cxnSp>
        <p:nvCxnSpPr>
          <p:cNvPr id="19" name="Straight Connector 18">
            <a:extLst>
              <a:ext uri="{FF2B5EF4-FFF2-40B4-BE49-F238E27FC236}">
                <a16:creationId xmlns:a16="http://schemas.microsoft.com/office/drawing/2014/main" id="{0E52890F-D2FE-5B98-3B1B-C5FE527E033C}"/>
              </a:ext>
            </a:extLst>
          </p:cNvPr>
          <p:cNvCxnSpPr>
            <a:cxnSpLocks/>
          </p:cNvCxnSpPr>
          <p:nvPr/>
        </p:nvCxnSpPr>
        <p:spPr>
          <a:xfrm flipH="1" flipV="1">
            <a:off x="805909" y="4294971"/>
            <a:ext cx="7880891" cy="1481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4820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380F3-2E42-9131-9BBE-B8B5F4E2F94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BA103DA-742A-9A6E-01B4-0DE1A0233F8B}"/>
              </a:ext>
            </a:extLst>
          </p:cNvPr>
          <p:cNvSpPr>
            <a:spLocks noGrp="1"/>
          </p:cNvSpPr>
          <p:nvPr>
            <p:ph type="body" sz="quarter" idx="13"/>
          </p:nvPr>
        </p:nvSpPr>
        <p:spPr/>
        <p:txBody>
          <a:bodyPr/>
          <a:lstStyle/>
          <a:p>
            <a:r>
              <a:rPr lang="en-GB" sz="2800" b="1" dirty="0"/>
              <a:t>Housekeeping</a:t>
            </a:r>
          </a:p>
          <a:p>
            <a:r>
              <a:rPr lang="1106" sz="2800" b="1" dirty="0"/>
              <a:t>Cyfarwyddiadau'r dydd</a:t>
            </a:r>
          </a:p>
          <a:p>
            <a:endParaRPr lang="en-GB" sz="2800" b="1" dirty="0"/>
          </a:p>
        </p:txBody>
      </p:sp>
      <p:sp>
        <p:nvSpPr>
          <p:cNvPr id="3" name="Text Placeholder 2">
            <a:extLst>
              <a:ext uri="{FF2B5EF4-FFF2-40B4-BE49-F238E27FC236}">
                <a16:creationId xmlns:a16="http://schemas.microsoft.com/office/drawing/2014/main" id="{D4840879-5BA6-665C-E900-CC2C25A31CD0}"/>
              </a:ext>
            </a:extLst>
          </p:cNvPr>
          <p:cNvSpPr>
            <a:spLocks noGrp="1"/>
          </p:cNvSpPr>
          <p:nvPr>
            <p:ph type="body" sz="quarter" idx="10"/>
          </p:nvPr>
        </p:nvSpPr>
        <p:spPr>
          <a:xfrm>
            <a:off x="879908" y="2265133"/>
            <a:ext cx="3929836" cy="3093252"/>
          </a:xfrm>
        </p:spPr>
        <p:txBody>
          <a:bodyPr lIns="91440" tIns="45720" rIns="91440" bIns="45720" anchor="t"/>
          <a:lstStyle/>
          <a:p>
            <a:pPr marL="342900" indent="-342900" fontAlgn="base">
              <a:buFont typeface="Arial" panose="020B0604020202020204" pitchFamily="34" charset="0"/>
              <a:buChar char="•"/>
            </a:pPr>
            <a:r>
              <a:rPr lang="en-GB" sz="1600" b="0" dirty="0">
                <a:latin typeface="Lato"/>
                <a:ea typeface="Lato"/>
                <a:cs typeface="Rubik Medium"/>
              </a:rPr>
              <a:t>We may message you privately, look out for notifications</a:t>
            </a:r>
          </a:p>
          <a:p>
            <a:pPr marL="342900" indent="-342900">
              <a:buFont typeface="Arial" panose="020B0604020202020204" pitchFamily="34" charset="0"/>
              <a:buChar char="•"/>
            </a:pPr>
            <a:endParaRPr lang="en-GB" sz="1600" b="0" dirty="0">
              <a:latin typeface="Lato"/>
              <a:ea typeface="Lato"/>
              <a:cs typeface="Rubik Medium"/>
            </a:endParaRPr>
          </a:p>
          <a:p>
            <a:pPr marL="342900" indent="-342900" algn="l">
              <a:buFont typeface="Arial" panose="020B0604020202020204" pitchFamily="34" charset="0"/>
              <a:buChar char="•"/>
            </a:pPr>
            <a:r>
              <a:rPr lang="en-GB" sz="1600" b="0" i="0" dirty="0">
                <a:effectLst/>
                <a:latin typeface="Lato"/>
                <a:ea typeface="Lato"/>
                <a:cs typeface="Rubik Medium"/>
              </a:rPr>
              <a:t>This session is being recorded</a:t>
            </a:r>
            <a:endParaRPr lang="en-GB" sz="1600" dirty="0">
              <a:latin typeface="Lato"/>
              <a:ea typeface="Lato"/>
              <a:cs typeface="Rubik Medium"/>
            </a:endParaRPr>
          </a:p>
          <a:p>
            <a:pPr marL="342900" indent="-342900" algn="l" fontAlgn="base">
              <a:buFont typeface="Arial" panose="020B0604020202020204" pitchFamily="34" charset="0"/>
              <a:buChar char="•"/>
            </a:pPr>
            <a:endParaRPr lang="en-GB" sz="1600" b="0" dirty="0">
              <a:latin typeface="Lato" panose="020F0502020204030203" pitchFamily="34" charset="0"/>
              <a:ea typeface="Lato"/>
            </a:endParaRPr>
          </a:p>
          <a:p>
            <a:pPr marL="342900" indent="-342900" algn="l" fontAlgn="base">
              <a:buFont typeface="Arial" panose="020B0604020202020204" pitchFamily="34" charset="0"/>
              <a:buChar char="•"/>
            </a:pPr>
            <a:r>
              <a:rPr lang="en-GB" sz="1600" b="0" dirty="0">
                <a:latin typeface="Lato"/>
                <a:ea typeface="Lato"/>
                <a:cs typeface="Rubik Medium"/>
              </a:rPr>
              <a:t>In breakout rooms, nominate one person to take notes and feed back to the main room</a:t>
            </a:r>
          </a:p>
          <a:p>
            <a:pPr marL="342900" indent="-342900" algn="l" fontAlgn="base">
              <a:buFont typeface="Arial" panose="020B0604020202020204" pitchFamily="34" charset="0"/>
              <a:buChar char="•"/>
            </a:pPr>
            <a:endParaRPr lang="en-GB" sz="1600" b="0" dirty="0">
              <a:latin typeface="Lato" panose="020F0502020204030203" pitchFamily="34" charset="0"/>
              <a:ea typeface="Lato"/>
            </a:endParaRPr>
          </a:p>
          <a:p>
            <a:pPr marL="342900" indent="-342900" algn="l" fontAlgn="base">
              <a:buFont typeface="Arial" panose="020B0604020202020204" pitchFamily="34" charset="0"/>
              <a:buChar char="•"/>
            </a:pPr>
            <a:r>
              <a:rPr lang="en-GB" sz="1600" b="0" dirty="0">
                <a:latin typeface="Lato"/>
                <a:ea typeface="Lato"/>
                <a:cs typeface="Rubik Medium"/>
              </a:rPr>
              <a:t>Raise hand to ask or answer questions</a:t>
            </a:r>
            <a:endParaRPr lang="en-GB" sz="1600" dirty="0">
              <a:latin typeface="Lato"/>
              <a:ea typeface="Lato"/>
              <a:cs typeface="Rubik Medium"/>
            </a:endParaRPr>
          </a:p>
        </p:txBody>
      </p:sp>
      <p:pic>
        <p:nvPicPr>
          <p:cNvPr id="5" name="Picture 2">
            <a:extLst>
              <a:ext uri="{FF2B5EF4-FFF2-40B4-BE49-F238E27FC236}">
                <a16:creationId xmlns:a16="http://schemas.microsoft.com/office/drawing/2014/main" id="{79DCA312-3A2A-8C6C-4A16-5AB50974D2F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21128" y="5478980"/>
            <a:ext cx="7318825" cy="1228050"/>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
            <a:extLst>
              <a:ext uri="{FF2B5EF4-FFF2-40B4-BE49-F238E27FC236}">
                <a16:creationId xmlns:a16="http://schemas.microsoft.com/office/drawing/2014/main" id="{473D63D3-E9B3-F842-ABEA-2E7FA0C8B4C3}"/>
              </a:ext>
            </a:extLst>
          </p:cNvPr>
          <p:cNvSpPr txBox="1">
            <a:spLocks/>
          </p:cNvSpPr>
          <p:nvPr/>
        </p:nvSpPr>
        <p:spPr>
          <a:xfrm>
            <a:off x="5101165" y="2265133"/>
            <a:ext cx="3741084" cy="2654339"/>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fontAlgn="base">
              <a:buFont typeface="Arial" panose="020B0604020202020204" pitchFamily="34" charset="0"/>
              <a:buChar char="•"/>
              <a:defRPr b="0" i="0"/>
            </a:pPr>
            <a:r>
              <a:rPr lang="en-GB" sz="1600" b="0" dirty="0" err="1"/>
              <a:t>Cadwch</a:t>
            </a:r>
            <a:r>
              <a:rPr lang="en-GB" sz="1600" b="0" dirty="0"/>
              <a:t> </a:t>
            </a:r>
            <a:r>
              <a:rPr lang="en-GB" sz="1600" b="0" dirty="0" err="1"/>
              <a:t>eich</a:t>
            </a:r>
            <a:r>
              <a:rPr lang="en-GB" sz="1600" b="0" dirty="0"/>
              <a:t> </a:t>
            </a:r>
            <a:r>
              <a:rPr lang="en-GB" sz="1600" b="0" dirty="0" err="1"/>
              <a:t>microffonau</a:t>
            </a:r>
            <a:r>
              <a:rPr lang="en-GB" sz="1600" b="0" dirty="0"/>
              <a:t> </a:t>
            </a:r>
            <a:r>
              <a:rPr lang="en-GB" sz="1600" b="0" dirty="0" err="1"/>
              <a:t>wedi'u</a:t>
            </a:r>
            <a:r>
              <a:rPr lang="en-GB" sz="1600" b="0" dirty="0"/>
              <a:t> </a:t>
            </a:r>
            <a:r>
              <a:rPr lang="en-GB" sz="1600" b="0" dirty="0" err="1"/>
              <a:t>tewi</a:t>
            </a:r>
            <a:r>
              <a:rPr lang="en-GB" sz="1600" b="0" dirty="0"/>
              <a:t> oni bai </a:t>
            </a:r>
            <a:r>
              <a:rPr lang="en-GB" sz="1600" b="0" dirty="0" err="1"/>
              <a:t>eich</a:t>
            </a:r>
            <a:r>
              <a:rPr lang="en-GB" sz="1600" b="0" dirty="0"/>
              <a:t> bod </a:t>
            </a:r>
            <a:r>
              <a:rPr lang="en-GB" sz="1600" b="0" dirty="0" err="1"/>
              <a:t>yn</a:t>
            </a:r>
            <a:r>
              <a:rPr lang="en-GB" sz="1600" b="0" dirty="0"/>
              <a:t> </a:t>
            </a:r>
            <a:r>
              <a:rPr lang="en-GB" sz="1600" b="0" dirty="0" err="1"/>
              <a:t>siarad</a:t>
            </a:r>
            <a:r>
              <a:rPr lang="en-GB" sz="1600" b="0" dirty="0"/>
              <a:t>.</a:t>
            </a:r>
          </a:p>
          <a:p>
            <a:pPr marL="342900" indent="-342900" fontAlgn="base">
              <a:buFont typeface="Arial" panose="020B0604020202020204" pitchFamily="34" charset="0"/>
              <a:buChar char="•"/>
            </a:pPr>
            <a:endParaRPr lang="en-GB" sz="1600" b="0" dirty="0"/>
          </a:p>
          <a:p>
            <a:pPr marL="342900" indent="-342900" fontAlgn="base">
              <a:buFont typeface="Arial" panose="020B0604020202020204" pitchFamily="34" charset="0"/>
              <a:buChar char="•"/>
              <a:defRPr b="0" i="0"/>
            </a:pPr>
            <a:r>
              <a:rPr lang="en-GB" sz="1600" b="0" dirty="0"/>
              <a:t>Lle </a:t>
            </a:r>
            <a:r>
              <a:rPr lang="en-GB" sz="1600" b="0" dirty="0" err="1"/>
              <a:t>bo</a:t>
            </a:r>
            <a:r>
              <a:rPr lang="en-GB" sz="1600" b="0" dirty="0"/>
              <a:t> </a:t>
            </a:r>
            <a:r>
              <a:rPr lang="en-GB" sz="1600" b="0" dirty="0" err="1"/>
              <a:t>modd</a:t>
            </a:r>
            <a:r>
              <a:rPr lang="en-GB" sz="1600" b="0" dirty="0"/>
              <a:t>, </a:t>
            </a:r>
            <a:r>
              <a:rPr lang="en-GB" sz="1600" b="0" dirty="0" err="1"/>
              <a:t>gwnewch</a:t>
            </a:r>
            <a:r>
              <a:rPr lang="en-GB" sz="1600" b="0" dirty="0"/>
              <a:t> </a:t>
            </a:r>
            <a:r>
              <a:rPr lang="en-GB" sz="1600" b="0" dirty="0" err="1"/>
              <a:t>yn</a:t>
            </a:r>
            <a:r>
              <a:rPr lang="en-GB" sz="1600" b="0" dirty="0"/>
              <a:t> </a:t>
            </a:r>
            <a:r>
              <a:rPr lang="en-GB" sz="1600" b="0" dirty="0" err="1"/>
              <a:t>siŵr</a:t>
            </a:r>
            <a:r>
              <a:rPr lang="en-GB" sz="1600" b="0" dirty="0"/>
              <a:t> bod </a:t>
            </a:r>
            <a:r>
              <a:rPr lang="en-GB" sz="1600" b="0" dirty="0" err="1"/>
              <a:t>eich</a:t>
            </a:r>
            <a:r>
              <a:rPr lang="en-GB" sz="1600" b="0" dirty="0"/>
              <a:t> camera </a:t>
            </a:r>
            <a:r>
              <a:rPr lang="en-GB" sz="1600" b="0" dirty="0" err="1"/>
              <a:t>ymlaen</a:t>
            </a:r>
            <a:r>
              <a:rPr lang="en-GB" sz="1600" b="0" dirty="0"/>
              <a:t>. </a:t>
            </a:r>
          </a:p>
          <a:p>
            <a:pPr marL="342900" indent="-342900" fontAlgn="base">
              <a:buFont typeface="Arial" panose="020B0604020202020204" pitchFamily="34" charset="0"/>
              <a:buChar char="•"/>
            </a:pPr>
            <a:endParaRPr lang="en-GB" sz="1600" b="0" dirty="0"/>
          </a:p>
          <a:p>
            <a:pPr marL="342900" indent="-342900" fontAlgn="base">
              <a:buFont typeface="Arial" panose="020B0604020202020204" pitchFamily="34" charset="0"/>
              <a:buChar char="•"/>
              <a:defRPr b="0" i="0"/>
            </a:pPr>
            <a:r>
              <a:rPr lang="en-GB" sz="1600" b="0" dirty="0" err="1"/>
              <a:t>Newidiwch</a:t>
            </a:r>
            <a:r>
              <a:rPr lang="en-GB" sz="1600" b="0" dirty="0"/>
              <a:t> </a:t>
            </a:r>
            <a:r>
              <a:rPr lang="en-GB" sz="1600" b="0" dirty="0" err="1"/>
              <a:t>eich</a:t>
            </a:r>
            <a:r>
              <a:rPr lang="en-GB" sz="1600" b="0" dirty="0"/>
              <a:t> </a:t>
            </a:r>
            <a:r>
              <a:rPr lang="en-GB" sz="1600" b="0" dirty="0" err="1"/>
              <a:t>enw</a:t>
            </a:r>
            <a:r>
              <a:rPr lang="en-GB" sz="1600" b="0" dirty="0"/>
              <a:t> </a:t>
            </a:r>
            <a:r>
              <a:rPr lang="en-GB" sz="1600" b="0" dirty="0" err="1"/>
              <a:t>i</a:t>
            </a:r>
            <a:r>
              <a:rPr lang="en-GB" sz="1600" b="0" dirty="0"/>
              <a:t> </a:t>
            </a:r>
            <a:r>
              <a:rPr lang="en-GB" sz="1600" b="0" dirty="0" err="1"/>
              <a:t>fod</a:t>
            </a:r>
            <a:r>
              <a:rPr lang="en-GB" sz="1600" b="0" dirty="0"/>
              <a:t> </a:t>
            </a:r>
            <a:r>
              <a:rPr lang="en-GB" sz="1600" b="0" dirty="0" err="1"/>
              <a:t>yn</a:t>
            </a:r>
            <a:r>
              <a:rPr lang="en-GB" sz="1600" b="0" dirty="0"/>
              <a:t> </a:t>
            </a:r>
            <a:r>
              <a:rPr lang="en-GB" sz="1600" b="0" dirty="0" err="1"/>
              <a:t>enw</a:t>
            </a:r>
            <a:r>
              <a:rPr lang="en-GB" sz="1600" b="0" dirty="0"/>
              <a:t> </a:t>
            </a:r>
            <a:r>
              <a:rPr lang="en-GB" sz="1600" b="0" dirty="0" err="1"/>
              <a:t>cyntaf</a:t>
            </a:r>
            <a:r>
              <a:rPr lang="en-GB" sz="1600" b="0" dirty="0"/>
              <a:t> + </a:t>
            </a:r>
            <a:r>
              <a:rPr lang="en-GB" sz="1600" b="0" dirty="0" err="1"/>
              <a:t>cyfenw</a:t>
            </a:r>
            <a:r>
              <a:rPr lang="en-GB" sz="1600" b="0" dirty="0"/>
              <a:t> </a:t>
            </a:r>
            <a:r>
              <a:rPr lang="en-GB" sz="1600" b="0" dirty="0" err="1"/>
              <a:t>gan</a:t>
            </a:r>
            <a:r>
              <a:rPr lang="en-GB" sz="1600" b="0" dirty="0"/>
              <a:t> </a:t>
            </a:r>
            <a:r>
              <a:rPr lang="en-GB" sz="1600" b="0" dirty="0" err="1"/>
              <a:t>ddefnyddio'r</a:t>
            </a:r>
            <a:r>
              <a:rPr lang="en-GB" sz="1600" b="0" dirty="0"/>
              <a:t> tri dot </a:t>
            </a:r>
            <a:r>
              <a:rPr lang="en-GB" sz="1600" b="0" dirty="0" err="1"/>
              <a:t>wrth</a:t>
            </a:r>
            <a:r>
              <a:rPr lang="en-GB" sz="1600" b="0" dirty="0"/>
              <a:t> </a:t>
            </a:r>
            <a:r>
              <a:rPr lang="en-GB" sz="1600" b="0" dirty="0" err="1"/>
              <a:t>ymyl</a:t>
            </a:r>
            <a:r>
              <a:rPr lang="en-GB" sz="1600" b="0" dirty="0"/>
              <a:t> </a:t>
            </a:r>
            <a:r>
              <a:rPr lang="en-GB" sz="1600" b="0" dirty="0" err="1"/>
              <a:t>eich</a:t>
            </a:r>
            <a:r>
              <a:rPr lang="en-GB" sz="1600" b="0" dirty="0"/>
              <a:t> </a:t>
            </a:r>
            <a:r>
              <a:rPr lang="en-GB" sz="1600" b="0" dirty="0" err="1"/>
              <a:t>enw</a:t>
            </a:r>
            <a:r>
              <a:rPr lang="en-GB" sz="1600" b="0" dirty="0"/>
              <a:t>.</a:t>
            </a:r>
            <a:endParaRPr lang="en-GB" sz="900" b="0" dirty="0"/>
          </a:p>
        </p:txBody>
      </p:sp>
      <p:cxnSp>
        <p:nvCxnSpPr>
          <p:cNvPr id="6" name="Straight Connector 5">
            <a:extLst>
              <a:ext uri="{FF2B5EF4-FFF2-40B4-BE49-F238E27FC236}">
                <a16:creationId xmlns:a16="http://schemas.microsoft.com/office/drawing/2014/main" id="{E4DD9C00-BE57-CD92-F11B-75F5FFB9A733}"/>
              </a:ext>
            </a:extLst>
          </p:cNvPr>
          <p:cNvCxnSpPr>
            <a:cxnSpLocks/>
          </p:cNvCxnSpPr>
          <p:nvPr/>
        </p:nvCxnSpPr>
        <p:spPr>
          <a:xfrm>
            <a:off x="4926465" y="2240281"/>
            <a:ext cx="0" cy="3118104"/>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62187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lIns="91440" tIns="45720" rIns="91440" bIns="45720" anchor="t"/>
          <a:lstStyle/>
          <a:p>
            <a:r>
              <a:rPr lang="en-GB" sz="3000" b="1" dirty="0">
                <a:cs typeface="Rubik Medium"/>
              </a:rPr>
              <a:t>Praise effort, rather than talent</a:t>
            </a:r>
          </a:p>
          <a:p>
            <a:r>
              <a:rPr lang="1106" sz="3000" b="1" dirty="0">
                <a:cs typeface="Rubik Medium"/>
              </a:rPr>
              <a:t>Canmol ymdrech yn hytrach na thalent</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781987" y="2214238"/>
            <a:ext cx="3616277" cy="3948871"/>
          </a:xfrm>
        </p:spPr>
        <p:txBody>
          <a:bodyPr lIns="91440" tIns="45720" rIns="91440" bIns="45720" anchor="t"/>
          <a:lstStyle/>
          <a:p>
            <a:pPr rtl="0" fontAlgn="base"/>
            <a:r>
              <a:rPr lang="en-GB" sz="1800" i="0" dirty="0">
                <a:solidFill>
                  <a:srgbClr val="000000"/>
                </a:solidFill>
                <a:effectLst/>
                <a:latin typeface="Lato"/>
                <a:ea typeface="Lato"/>
                <a:cs typeface="Rubik Medium"/>
              </a:rPr>
              <a:t>Why is it important?</a:t>
            </a:r>
          </a:p>
          <a:p>
            <a:pPr rtl="0" fontAlgn="base"/>
            <a:endParaRPr lang="en-GB" sz="1800" b="0" dirty="0">
              <a:solidFill>
                <a:srgbClr val="000000"/>
              </a:solidFill>
              <a:latin typeface="Lato" panose="020F0502020204030203" pitchFamily="34" charset="0"/>
              <a:ea typeface="Lato"/>
            </a:endParaRPr>
          </a:p>
          <a:p>
            <a:pPr marL="342900" indent="-342900" rtl="0" fontAlgn="base">
              <a:spcAft>
                <a:spcPts val="600"/>
              </a:spcAft>
              <a:buFont typeface="Arial" panose="020B0604020202020204" pitchFamily="34" charset="0"/>
              <a:buChar char="•"/>
            </a:pPr>
            <a:r>
              <a:rPr lang="en-GB" sz="1800" b="0" dirty="0">
                <a:solidFill>
                  <a:srgbClr val="000000"/>
                </a:solidFill>
                <a:latin typeface="Lato"/>
                <a:ea typeface="Lato"/>
                <a:cs typeface="Rubik Medium"/>
              </a:rPr>
              <a:t>Positive reinforcement</a:t>
            </a:r>
          </a:p>
          <a:p>
            <a:pPr marL="342900" indent="-342900" rtl="0" fontAlgn="base">
              <a:spcAft>
                <a:spcPts val="600"/>
              </a:spcAft>
              <a:buFont typeface="Arial" panose="020B0604020202020204" pitchFamily="34" charset="0"/>
              <a:buChar char="•"/>
            </a:pPr>
            <a:r>
              <a:rPr lang="en-GB" sz="1800" b="0" dirty="0">
                <a:solidFill>
                  <a:srgbClr val="000000"/>
                </a:solidFill>
                <a:latin typeface="Lato"/>
                <a:ea typeface="Lato"/>
                <a:cs typeface="Rubik Medium"/>
              </a:rPr>
              <a:t>Shows that it is hard work that makes success, not natural ability</a:t>
            </a:r>
          </a:p>
          <a:p>
            <a:pPr marL="342900" indent="-342900" rtl="0" fontAlgn="base">
              <a:spcAft>
                <a:spcPts val="600"/>
              </a:spcAft>
              <a:buFont typeface="Arial" panose="020B0604020202020204" pitchFamily="34" charset="0"/>
              <a:buChar char="•"/>
            </a:pPr>
            <a:r>
              <a:rPr lang="en-GB" sz="1800" b="0" dirty="0">
                <a:solidFill>
                  <a:srgbClr val="000000"/>
                </a:solidFill>
                <a:latin typeface="Lato"/>
                <a:ea typeface="Lato"/>
                <a:cs typeface="Rubik Medium"/>
              </a:rPr>
              <a:t>Helps when children begin to find it hard</a:t>
            </a:r>
          </a:p>
          <a:p>
            <a:pPr marL="342900" indent="-342900" rtl="0" fontAlgn="base">
              <a:spcAft>
                <a:spcPts val="600"/>
              </a:spcAft>
              <a:buFont typeface="Arial" panose="020B0604020202020204" pitchFamily="34" charset="0"/>
              <a:buChar char="•"/>
            </a:pPr>
            <a:r>
              <a:rPr lang="en-GB" sz="1800" b="0" dirty="0">
                <a:solidFill>
                  <a:srgbClr val="000000"/>
                </a:solidFill>
                <a:latin typeface="Lato"/>
                <a:ea typeface="Lato"/>
                <a:cs typeface="Rubik Medium"/>
              </a:rPr>
              <a:t>Encourages growth mindset</a:t>
            </a:r>
          </a:p>
        </p:txBody>
      </p:sp>
      <p:pic>
        <p:nvPicPr>
          <p:cNvPr id="5" name="Graphic 4" descr="Harvey Balls 0% with solid fill">
            <a:extLst>
              <a:ext uri="{FF2B5EF4-FFF2-40B4-BE49-F238E27FC236}">
                <a16:creationId xmlns:a16="http://schemas.microsoft.com/office/drawing/2014/main" id="{24C9A506-9858-8E4E-57EA-BA78DEF7A80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6" name="Graphic 5" descr="Tea with solid fill">
            <a:extLst>
              <a:ext uri="{FF2B5EF4-FFF2-40B4-BE49-F238E27FC236}">
                <a16:creationId xmlns:a16="http://schemas.microsoft.com/office/drawing/2014/main" id="{BA5C14B8-1466-6911-7BF1-C577E88094D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7" name="Graphic 6" descr="Harvey Balls 25% with solid fill">
            <a:extLst>
              <a:ext uri="{FF2B5EF4-FFF2-40B4-BE49-F238E27FC236}">
                <a16:creationId xmlns:a16="http://schemas.microsoft.com/office/drawing/2014/main" id="{2B46B155-8825-BF02-504F-0930D49B655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8" name="Graphic 7" descr="Harvey Balls 100% with solid fill">
            <a:extLst>
              <a:ext uri="{FF2B5EF4-FFF2-40B4-BE49-F238E27FC236}">
                <a16:creationId xmlns:a16="http://schemas.microsoft.com/office/drawing/2014/main" id="{EE279C56-6AFE-BBA4-CEC5-735B203F42B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9" name="Graphic 8" descr="Harvey Balls 65% with solid fill">
            <a:extLst>
              <a:ext uri="{FF2B5EF4-FFF2-40B4-BE49-F238E27FC236}">
                <a16:creationId xmlns:a16="http://schemas.microsoft.com/office/drawing/2014/main" id="{7AAED51A-EAE8-C5F5-8BE5-7DDD78E3320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0" name="Graphic 9" descr="Harvey Balls 75% with solid fill">
            <a:extLst>
              <a:ext uri="{FF2B5EF4-FFF2-40B4-BE49-F238E27FC236}">
                <a16:creationId xmlns:a16="http://schemas.microsoft.com/office/drawing/2014/main" id="{152F3927-F51B-FFFF-0AA6-0DA1F9ED68E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1" name="Graphic 10" descr="Harvey Balls 85% with solid fill">
            <a:extLst>
              <a:ext uri="{FF2B5EF4-FFF2-40B4-BE49-F238E27FC236}">
                <a16:creationId xmlns:a16="http://schemas.microsoft.com/office/drawing/2014/main" id="{5C4F4572-D538-A4CB-735C-CE20FFD219F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2" name="Graphic 11" descr="Harvey Balls 10% with solid fill">
            <a:extLst>
              <a:ext uri="{FF2B5EF4-FFF2-40B4-BE49-F238E27FC236}">
                <a16:creationId xmlns:a16="http://schemas.microsoft.com/office/drawing/2014/main" id="{497F2052-D6AB-243C-85FB-9C17C5007C5F}"/>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3" name="Graphic 12" descr="Harvey Balls 45% with solid fill">
            <a:extLst>
              <a:ext uri="{FF2B5EF4-FFF2-40B4-BE49-F238E27FC236}">
                <a16:creationId xmlns:a16="http://schemas.microsoft.com/office/drawing/2014/main" id="{3356426B-2615-E04A-D408-0448E66804F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15" name="TextBox 14">
            <a:extLst>
              <a:ext uri="{FF2B5EF4-FFF2-40B4-BE49-F238E27FC236}">
                <a16:creationId xmlns:a16="http://schemas.microsoft.com/office/drawing/2014/main" id="{4B751BB4-AA24-815F-B3A1-A4B2D73BAD25}"/>
              </a:ext>
            </a:extLst>
          </p:cNvPr>
          <p:cNvSpPr txBox="1"/>
          <p:nvPr/>
        </p:nvSpPr>
        <p:spPr>
          <a:xfrm>
            <a:off x="4982842" y="2214238"/>
            <a:ext cx="3923758" cy="2816156"/>
          </a:xfrm>
          <a:prstGeom prst="rect">
            <a:avLst/>
          </a:prstGeom>
          <a:noFill/>
        </p:spPr>
        <p:txBody>
          <a:bodyPr wrap="square">
            <a:spAutoFit/>
          </a:bodyPr>
          <a:lstStyle/>
          <a:p>
            <a:pPr rtl="0" fontAlgn="base">
              <a:defRPr b="0" i="0"/>
            </a:pPr>
            <a:r>
              <a:rPr lang="1106" sz="1800" b="1" i="0" dirty="0">
                <a:solidFill>
                  <a:srgbClr val="000000"/>
                </a:solidFill>
                <a:effectLst/>
                <a:latin typeface="Lato"/>
                <a:ea typeface="Lato"/>
                <a:cs typeface="Rubik Medium"/>
              </a:rPr>
              <a:t>Pam y mae'n bwysig? </a:t>
            </a:r>
          </a:p>
          <a:p>
            <a:pPr rtl="0" fontAlgn="base"/>
            <a:endParaRPr lang="en-GB" sz="1800" b="0" dirty="0">
              <a:solidFill>
                <a:srgbClr val="000000"/>
              </a:solidFill>
              <a:latin typeface="Lato" panose="020F0502020204030203" pitchFamily="34" charset="77"/>
              <a:ea typeface="Lato"/>
            </a:endParaRPr>
          </a:p>
          <a:p>
            <a:pPr marL="342900" indent="-342900" rtl="0" fontAlgn="base">
              <a:spcAft>
                <a:spcPts val="600"/>
              </a:spcAft>
              <a:buFont typeface="Arial" pitchFamily="34" charset="0"/>
              <a:buChar char="•"/>
              <a:defRPr b="0" i="0"/>
            </a:pPr>
            <a:r>
              <a:rPr lang="1106" sz="1800" b="0" dirty="0">
                <a:solidFill>
                  <a:srgbClr val="000000"/>
                </a:solidFill>
                <a:latin typeface="Lato"/>
                <a:ea typeface="Lato"/>
                <a:cs typeface="Rubik Medium"/>
              </a:rPr>
              <a:t>Atgyfnerthu cadarnhaol</a:t>
            </a:r>
          </a:p>
          <a:p>
            <a:pPr marL="342900" indent="-342900" rtl="0" fontAlgn="base">
              <a:spcAft>
                <a:spcPts val="600"/>
              </a:spcAft>
              <a:buFont typeface="Arial" pitchFamily="34" charset="0"/>
              <a:buChar char="•"/>
              <a:defRPr b="0" i="0"/>
            </a:pPr>
            <a:r>
              <a:rPr lang="1106" sz="1800" b="0" dirty="0">
                <a:solidFill>
                  <a:srgbClr val="000000"/>
                </a:solidFill>
                <a:latin typeface="Lato"/>
                <a:ea typeface="Lato"/>
                <a:cs typeface="Rubik Medium"/>
              </a:rPr>
              <a:t>Yn dangos mai gwaith caled sy'n sicrhau llwyddiant, nid gallu naturiol</a:t>
            </a:r>
          </a:p>
          <a:p>
            <a:pPr marL="342900" indent="-342900" rtl="0" fontAlgn="base">
              <a:spcAft>
                <a:spcPts val="600"/>
              </a:spcAft>
              <a:buFont typeface="Arial" pitchFamily="34" charset="0"/>
              <a:buChar char="•"/>
              <a:defRPr b="0" i="0"/>
            </a:pPr>
            <a:r>
              <a:rPr lang="1106" sz="1800" b="0" dirty="0">
                <a:solidFill>
                  <a:srgbClr val="000000"/>
                </a:solidFill>
                <a:latin typeface="Lato"/>
                <a:ea typeface="Lato"/>
                <a:cs typeface="Rubik Medium"/>
              </a:rPr>
              <a:t>Yn helpu pan fydd plant yn dechrau ei chael yn anodd</a:t>
            </a:r>
          </a:p>
          <a:p>
            <a:pPr marL="342900" indent="-342900" rtl="0" fontAlgn="base">
              <a:spcAft>
                <a:spcPts val="600"/>
              </a:spcAft>
              <a:buFont typeface="Arial" pitchFamily="34" charset="0"/>
              <a:buChar char="•"/>
              <a:defRPr b="0" i="0"/>
            </a:pPr>
            <a:r>
              <a:rPr lang="1106" sz="1800" b="0" dirty="0">
                <a:solidFill>
                  <a:srgbClr val="000000"/>
                </a:solidFill>
                <a:latin typeface="Lato"/>
                <a:ea typeface="Lato"/>
                <a:cs typeface="Rubik Medium"/>
              </a:rPr>
              <a:t>Yn annog meddylfryd twf</a:t>
            </a:r>
          </a:p>
        </p:txBody>
      </p:sp>
      <p:cxnSp>
        <p:nvCxnSpPr>
          <p:cNvPr id="16" name="Straight Connector 15">
            <a:extLst>
              <a:ext uri="{FF2B5EF4-FFF2-40B4-BE49-F238E27FC236}">
                <a16:creationId xmlns:a16="http://schemas.microsoft.com/office/drawing/2014/main" id="{A2AD7C16-0038-8602-E5BD-0FCC90947EF2}"/>
              </a:ext>
            </a:extLst>
          </p:cNvPr>
          <p:cNvCxnSpPr>
            <a:cxnSpLocks/>
          </p:cNvCxnSpPr>
          <p:nvPr/>
        </p:nvCxnSpPr>
        <p:spPr>
          <a:xfrm>
            <a:off x="4572000" y="2082340"/>
            <a:ext cx="0" cy="376067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4201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6B083F-F2FC-B9CE-C94C-5EE5BD3E3C6A}"/>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396B0CED-7F4B-2F64-7AC6-55F57C6A5690}"/>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7AA2983C-7153-0B04-D35A-CF8A6AD1BC0D}"/>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CC1BB14A-4A92-D52D-6A5F-8B19FCB46420}"/>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8C08897B-2ED0-3195-BCAB-571BC3C16E7E}"/>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A38EB5DF-3A6B-6F52-CEA7-36B5C950DDAB}"/>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90BDBF1D-5BB9-E591-22B9-82BBBCD34AD9}"/>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78038B8A-CAC7-952E-39D9-5C0A52E5C176}"/>
              </a:ext>
            </a:extLst>
          </p:cNvPr>
          <p:cNvSpPr/>
          <p:nvPr/>
        </p:nvSpPr>
        <p:spPr>
          <a:xfrm>
            <a:off x="1214438" y="2831309"/>
            <a:ext cx="6697196" cy="11086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98BF4693-8B99-582A-C72E-6EB50E477407}"/>
              </a:ext>
            </a:extLst>
          </p:cNvPr>
          <p:cNvSpPr txBox="1"/>
          <p:nvPr/>
        </p:nvSpPr>
        <p:spPr>
          <a:xfrm>
            <a:off x="1116187" y="2706123"/>
            <a:ext cx="6823139" cy="1846659"/>
          </a:xfrm>
          <a:prstGeom prst="rect">
            <a:avLst/>
          </a:prstGeom>
          <a:solidFill>
            <a:schemeClr val="bg1"/>
          </a:solidFill>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r>
              <a:rPr lang="en-GB" sz="2000" b="1" dirty="0">
                <a:solidFill>
                  <a:srgbClr val="0AB9EE"/>
                </a:solidFill>
                <a:latin typeface="Rubik SemiBold"/>
                <a:ea typeface="Lato"/>
                <a:cs typeface="Lato"/>
              </a:rPr>
              <a:t>Objective: </a:t>
            </a:r>
            <a:r>
              <a:rPr lang="en-GB" sz="2000" b="1" i="0" dirty="0">
                <a:solidFill>
                  <a:srgbClr val="0AB9EE"/>
                </a:solidFill>
                <a:effectLst/>
                <a:latin typeface="Rubik SemiBold"/>
              </a:rPr>
              <a:t>Understand the resources available to support adults &amp; children with their number confidence and skills.</a:t>
            </a:r>
          </a:p>
          <a:p>
            <a:pPr algn="ctr"/>
            <a:endParaRPr lang="en-GB" sz="2000" b="1" dirty="0">
              <a:solidFill>
                <a:srgbClr val="0AB9EE"/>
              </a:solidFill>
              <a:latin typeface="Rubik SemiBold"/>
            </a:endParaRPr>
          </a:p>
          <a:p>
            <a:pPr algn="ctr"/>
            <a:r>
              <a:rPr lang="1106" sz="2000" b="1" dirty="0">
                <a:solidFill>
                  <a:srgbClr val="0AB9EE"/>
                </a:solidFill>
                <a:latin typeface="Rubik SemiBold"/>
                <a:ea typeface="Lato"/>
                <a:cs typeface="Lato"/>
              </a:rPr>
              <a:t>Amcan: </a:t>
            </a:r>
            <a:r>
              <a:rPr lang="1106" sz="2000" b="1" dirty="0">
                <a:solidFill>
                  <a:srgbClr val="0AB9EE"/>
                </a:solidFill>
                <a:latin typeface="Rubik SemiBold"/>
              </a:rPr>
              <a:t>Deall yr adnoddau sydd ar gael i gefnogi oedolion a phlant gyda'u hyder ym maes rhifedd a'u sgiliau rhifedd </a:t>
            </a:r>
          </a:p>
          <a:p>
            <a:pPr algn="ctr"/>
            <a:r>
              <a:rPr lang="en-GB" sz="2000" b="1" i="0" dirty="0">
                <a:solidFill>
                  <a:srgbClr val="0AB9EE"/>
                </a:solidFill>
                <a:effectLst/>
                <a:latin typeface="Rubik SemiBold"/>
              </a:rPr>
              <a:t> </a:t>
            </a:r>
          </a:p>
        </p:txBody>
      </p:sp>
    </p:spTree>
    <p:extLst>
      <p:ext uri="{BB962C8B-B14F-4D97-AF65-F5344CB8AC3E}">
        <p14:creationId xmlns:p14="http://schemas.microsoft.com/office/powerpoint/2010/main" val="17504308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F79913-138C-03D6-6C05-3C308DF9B9E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8C947B2-BDAB-79B9-16CB-770A95B8FCFE}"/>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dirty="0"/>
              <a:t>Programme Overview</a:t>
            </a:r>
          </a:p>
          <a:p>
            <a:pPr>
              <a:spcAft>
                <a:spcPts val="600"/>
              </a:spcAft>
            </a:pPr>
            <a:r>
              <a:rPr lang="1106" sz="3000" b="1" dirty="0"/>
              <a:t>Trosolwg o'r Rhaglen</a:t>
            </a:r>
          </a:p>
          <a:p>
            <a:pPr>
              <a:spcAft>
                <a:spcPts val="600"/>
              </a:spcAft>
            </a:pPr>
            <a:endParaRPr lang="en-GB" sz="3000" b="1" dirty="0"/>
          </a:p>
        </p:txBody>
      </p:sp>
      <p:pic>
        <p:nvPicPr>
          <p:cNvPr id="4" name="Graphic 3" descr="Harvey Balls 0% with solid fill">
            <a:extLst>
              <a:ext uri="{FF2B5EF4-FFF2-40B4-BE49-F238E27FC236}">
                <a16:creationId xmlns:a16="http://schemas.microsoft.com/office/drawing/2014/main" id="{AD2949F1-DA47-2EFE-E6DE-B35E2F30098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5" name="Graphic 4" descr="Tea with solid fill">
            <a:extLst>
              <a:ext uri="{FF2B5EF4-FFF2-40B4-BE49-F238E27FC236}">
                <a16:creationId xmlns:a16="http://schemas.microsoft.com/office/drawing/2014/main" id="{BDADDBB0-1489-BA31-811B-25451C67F11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6" name="Graphic 5" descr="Harvey Balls 25% with solid fill">
            <a:extLst>
              <a:ext uri="{FF2B5EF4-FFF2-40B4-BE49-F238E27FC236}">
                <a16:creationId xmlns:a16="http://schemas.microsoft.com/office/drawing/2014/main" id="{AA1F5E01-3E79-89D1-9CCB-81D922DFC58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1" name="Graphic 10" descr="Harvey Balls 100% with solid fill">
            <a:extLst>
              <a:ext uri="{FF2B5EF4-FFF2-40B4-BE49-F238E27FC236}">
                <a16:creationId xmlns:a16="http://schemas.microsoft.com/office/drawing/2014/main" id="{D9CCBD8C-71ED-4C87-B5A9-5A72D19538D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2" name="Graphic 11" descr="Harvey Balls 65% with solid fill">
            <a:extLst>
              <a:ext uri="{FF2B5EF4-FFF2-40B4-BE49-F238E27FC236}">
                <a16:creationId xmlns:a16="http://schemas.microsoft.com/office/drawing/2014/main" id="{1A744FD8-5F5C-4919-3719-57BFF740007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3" name="Graphic 12" descr="Harvey Balls 75% with solid fill">
            <a:extLst>
              <a:ext uri="{FF2B5EF4-FFF2-40B4-BE49-F238E27FC236}">
                <a16:creationId xmlns:a16="http://schemas.microsoft.com/office/drawing/2014/main" id="{90DF029F-677E-5A6A-8A80-185B2BC0392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4" name="Graphic 13" descr="Harvey Balls 85% with solid fill">
            <a:extLst>
              <a:ext uri="{FF2B5EF4-FFF2-40B4-BE49-F238E27FC236}">
                <a16:creationId xmlns:a16="http://schemas.microsoft.com/office/drawing/2014/main" id="{B38CB903-BA8C-00F1-8838-5AEC51BB8EB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5" name="Graphic 14" descr="Harvey Balls 10% with solid fill">
            <a:extLst>
              <a:ext uri="{FF2B5EF4-FFF2-40B4-BE49-F238E27FC236}">
                <a16:creationId xmlns:a16="http://schemas.microsoft.com/office/drawing/2014/main" id="{8AA876B3-3E5C-9C85-6964-678795A584BE}"/>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6" name="Graphic 15" descr="Harvey Balls 45% with solid fill">
            <a:extLst>
              <a:ext uri="{FF2B5EF4-FFF2-40B4-BE49-F238E27FC236}">
                <a16:creationId xmlns:a16="http://schemas.microsoft.com/office/drawing/2014/main" id="{2C12DA39-AE63-D042-1C15-E24BC9D648F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28" name="Rectangle 27">
            <a:extLst>
              <a:ext uri="{FF2B5EF4-FFF2-40B4-BE49-F238E27FC236}">
                <a16:creationId xmlns:a16="http://schemas.microsoft.com/office/drawing/2014/main" id="{D6D15451-F13B-323F-C31B-E41FA578424B}"/>
              </a:ext>
            </a:extLst>
          </p:cNvPr>
          <p:cNvSpPr/>
          <p:nvPr/>
        </p:nvSpPr>
        <p:spPr>
          <a:xfrm>
            <a:off x="908461"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Family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Toolkit </a:t>
            </a:r>
            <a:r>
              <a:rPr lang="en-US" sz="140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to deliver </a:t>
            </a:r>
            <a:r>
              <a:rPr lang="en-US" sz="1400" b="1">
                <a:solidFill>
                  <a:schemeClr val="tx1"/>
                </a:solidFill>
                <a:highlight>
                  <a:srgbClr val="FFFFFF"/>
                </a:highlight>
                <a:latin typeface="Lato"/>
                <a:ea typeface="Lato"/>
                <a:cs typeface="Lato"/>
              </a:rPr>
              <a:t>‘Help Your Child Love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a:t>
            </a:r>
            <a:r>
              <a:rPr lang="en-US" sz="140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the </a:t>
            </a:r>
            <a:r>
              <a:rPr lang="en-US" sz="1400" b="1">
                <a:solidFill>
                  <a:schemeClr val="tx1"/>
                </a:solidFill>
                <a:highlight>
                  <a:srgbClr val="FFFFFF"/>
                </a:highlight>
                <a:latin typeface="Lato"/>
                <a:ea typeface="Lato"/>
                <a:cs typeface="Lato"/>
              </a:rPr>
              <a:t>National Numeracy Challenge </a:t>
            </a:r>
            <a:r>
              <a:rPr lang="en-US" sz="1400">
                <a:solidFill>
                  <a:schemeClr val="tx1"/>
                </a:solidFill>
                <a:highlight>
                  <a:srgbClr val="FFFFFF"/>
                </a:highlight>
                <a:latin typeface="Lato"/>
                <a:ea typeface="Lato"/>
                <a:cs typeface="Lato"/>
              </a:rPr>
              <a:t>for staff and parents.</a:t>
            </a:r>
            <a:r>
              <a:rPr lang="en-US" sz="1800">
                <a:latin typeface="Lato"/>
                <a:ea typeface="Lato"/>
                <a:cs typeface="Lato"/>
              </a:rPr>
              <a:t>.</a:t>
            </a:r>
            <a:endParaRPr lang="en-GB">
              <a:latin typeface="Lato"/>
              <a:ea typeface="Lato"/>
              <a:cs typeface="Lato"/>
            </a:endParaRPr>
          </a:p>
        </p:txBody>
      </p:sp>
      <p:sp>
        <p:nvSpPr>
          <p:cNvPr id="32" name="Rectangle 31">
            <a:extLst>
              <a:ext uri="{FF2B5EF4-FFF2-40B4-BE49-F238E27FC236}">
                <a16:creationId xmlns:a16="http://schemas.microsoft.com/office/drawing/2014/main" id="{6799479C-B58B-F532-AD7E-5DFCDF036B5E}"/>
              </a:ext>
            </a:extLst>
          </p:cNvPr>
          <p:cNvSpPr/>
          <p:nvPr/>
        </p:nvSpPr>
        <p:spPr>
          <a:xfrm>
            <a:off x="908460"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Ongoing support</a:t>
            </a:r>
            <a:r>
              <a:rPr lang="en-US" sz="1400">
                <a:solidFill>
                  <a:schemeClr val="tx1"/>
                </a:solidFill>
                <a:highlight>
                  <a:srgbClr val="FFFFFF"/>
                </a:highlight>
                <a:latin typeface="Lato"/>
                <a:ea typeface="Lato"/>
                <a:cs typeface="Lato"/>
              </a:rPr>
              <a:t> from a dedicated National Numeracy team throughout the </a:t>
            </a:r>
            <a:r>
              <a:rPr lang="en-US" sz="1400" err="1">
                <a:solidFill>
                  <a:schemeClr val="tx1"/>
                </a:solidFill>
                <a:highlight>
                  <a:srgbClr val="FFFFFF"/>
                </a:highlight>
                <a:latin typeface="Lato"/>
                <a:ea typeface="Lato"/>
                <a:cs typeface="Lato"/>
              </a:rPr>
              <a:t>programme</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an online</a:t>
            </a:r>
            <a:r>
              <a:rPr lang="en-US" sz="1400" b="1">
                <a:solidFill>
                  <a:schemeClr val="tx1"/>
                </a:solidFill>
                <a:highlight>
                  <a:srgbClr val="FFFFFF"/>
                </a:highlight>
                <a:latin typeface="Lato"/>
                <a:ea typeface="Lato"/>
                <a:cs typeface="Lato"/>
              </a:rPr>
              <a:t> resource hub</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online </a:t>
            </a:r>
            <a:r>
              <a:rPr lang="en-US" sz="1400" b="1">
                <a:solidFill>
                  <a:schemeClr val="tx1"/>
                </a:solidFill>
                <a:highlight>
                  <a:srgbClr val="FFFFFF"/>
                </a:highlight>
                <a:latin typeface="Lato"/>
                <a:ea typeface="Lato"/>
                <a:cs typeface="Lato"/>
              </a:rPr>
              <a:t>forums </a:t>
            </a:r>
            <a:r>
              <a:rPr lang="en-US" sz="140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a:t>
            </a:r>
            <a:r>
              <a:rPr lang="en-US" sz="1400" b="1">
                <a:solidFill>
                  <a:schemeClr val="tx1"/>
                </a:solidFill>
                <a:highlight>
                  <a:srgbClr val="FFFFFF"/>
                </a:highlight>
                <a:latin typeface="Lato"/>
                <a:ea typeface="Lato"/>
                <a:cs typeface="Lato"/>
              </a:rPr>
              <a:t>newsletter</a:t>
            </a:r>
            <a:r>
              <a:rPr lang="en-US" sz="1400">
                <a:solidFill>
                  <a:schemeClr val="tx1"/>
                </a:solidFill>
                <a:highlight>
                  <a:srgbClr val="FFFFFF"/>
                </a:highlight>
                <a:latin typeface="Lato"/>
                <a:ea typeface="Lato"/>
                <a:cs typeface="Lato"/>
              </a:rPr>
              <a:t>.</a:t>
            </a:r>
            <a:r>
              <a:rPr lang="en-US" sz="1800">
                <a:latin typeface="Lato"/>
                <a:ea typeface="Lato"/>
                <a:cs typeface="Lato"/>
              </a:rPr>
              <a:t>.</a:t>
            </a:r>
            <a:endParaRPr lang="en-GB">
              <a:latin typeface="Lato"/>
              <a:ea typeface="Lato"/>
              <a:cs typeface="Lato"/>
            </a:endParaRPr>
          </a:p>
        </p:txBody>
      </p:sp>
      <p:sp>
        <p:nvSpPr>
          <p:cNvPr id="33" name="Rectangle 32">
            <a:extLst>
              <a:ext uri="{FF2B5EF4-FFF2-40B4-BE49-F238E27FC236}">
                <a16:creationId xmlns:a16="http://schemas.microsoft.com/office/drawing/2014/main" id="{FA9CD724-03B7-19A0-70C1-6943611D1EAD}"/>
              </a:ext>
            </a:extLst>
          </p:cNvPr>
          <p:cNvSpPr/>
          <p:nvPr/>
        </p:nvSpPr>
        <p:spPr>
          <a:xfrm>
            <a:off x="1121775" y="3793807"/>
            <a:ext cx="3484672" cy="499368"/>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 name="Rectangle 2">
            <a:extLst>
              <a:ext uri="{FF2B5EF4-FFF2-40B4-BE49-F238E27FC236}">
                <a16:creationId xmlns:a16="http://schemas.microsoft.com/office/drawing/2014/main" id="{6F70CCD8-4980-E69B-7CAF-2E7BEADA6B6A}"/>
              </a:ext>
            </a:extLst>
          </p:cNvPr>
          <p:cNvSpPr/>
          <p:nvPr/>
        </p:nvSpPr>
        <p:spPr>
          <a:xfrm>
            <a:off x="4942708" y="2222000"/>
            <a:ext cx="3802206" cy="21751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Adnoddau</a:t>
            </a:r>
          </a:p>
          <a:p>
            <a:pPr marL="285750" indent="-285750" fontAlgn="base">
              <a:buFont typeface="Arial" pitchFamily="34" charset="0"/>
              <a:buChar char="•"/>
              <a:defRPr b="0" i="0"/>
            </a:pPr>
            <a:r>
              <a:rPr lang="1106" sz="1350" b="0" dirty="0">
                <a:solidFill>
                  <a:schemeClr val="tx1"/>
                </a:solidFill>
                <a:highlight>
                  <a:srgbClr val="FFFFFF"/>
                </a:highlight>
                <a:latin typeface="Lato"/>
                <a:ea typeface="Lato"/>
                <a:cs typeface="Lato"/>
              </a:rPr>
              <a:t>Gweithgareddau a llyfrau lloffion y </a:t>
            </a:r>
            <a:r>
              <a:rPr lang="1106" sz="1350" b="1" dirty="0">
                <a:solidFill>
                  <a:schemeClr val="tx1"/>
                </a:solidFill>
                <a:highlight>
                  <a:srgbClr val="FFFFFF"/>
                </a:highlight>
                <a:latin typeface="Lato"/>
                <a:ea typeface="Lato"/>
                <a:cs typeface="Lato"/>
              </a:rPr>
              <a:t>Pecyn Cymorth Mathemateg i'r Teulu </a:t>
            </a:r>
            <a:r>
              <a:rPr lang="1106" sz="1350" b="0" dirty="0">
                <a:solidFill>
                  <a:schemeClr val="tx1"/>
                </a:solidFill>
                <a:highlight>
                  <a:srgbClr val="FFFFFF"/>
                </a:highlight>
                <a:latin typeface="Lato"/>
                <a:ea typeface="Lato"/>
                <a:cs typeface="Lato"/>
              </a:rPr>
              <a:t>ar gyfer pob disgybl</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Deunyddiau ar gyfer cyfathrebu â rhieni</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Deunyddiau i gynnal gweithdai </a:t>
            </a:r>
            <a:r>
              <a:rPr lang="1106" sz="1350" b="1" dirty="0">
                <a:solidFill>
                  <a:schemeClr val="tx1"/>
                </a:solidFill>
                <a:highlight>
                  <a:srgbClr val="FFFFFF"/>
                </a:highlight>
                <a:latin typeface="Lato"/>
                <a:ea typeface="Lato"/>
                <a:cs typeface="Lato"/>
              </a:rPr>
              <a:t>‘Helpu Eich Plentyn i Fwynhau Mathemateg!’</a:t>
            </a:r>
            <a:r>
              <a:rPr lang="1106" sz="1350" dirty="0">
                <a:solidFill>
                  <a:schemeClr val="tx1"/>
                </a:solidFill>
                <a:highlight>
                  <a:srgbClr val="FFFFFF"/>
                </a:highlight>
                <a:latin typeface="Lato"/>
                <a:ea typeface="Lato"/>
                <a:cs typeface="Lato"/>
              </a:rPr>
              <a:t> ar gyfer rhieni</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Mynediad at y </a:t>
            </a:r>
            <a:r>
              <a:rPr lang="1106" sz="1350" b="1" dirty="0">
                <a:solidFill>
                  <a:schemeClr val="tx1"/>
                </a:solidFill>
                <a:highlight>
                  <a:srgbClr val="FFFFFF"/>
                </a:highlight>
                <a:latin typeface="Lato"/>
                <a:ea typeface="Lato"/>
                <a:cs typeface="Lato"/>
              </a:rPr>
              <a:t>National Numeracy Challenge</a:t>
            </a:r>
            <a:r>
              <a:rPr lang="1106" sz="1350" dirty="0">
                <a:solidFill>
                  <a:schemeClr val="tx1"/>
                </a:solidFill>
                <a:highlight>
                  <a:srgbClr val="FFFFFF"/>
                </a:highlight>
                <a:latin typeface="Lato"/>
                <a:ea typeface="Lato"/>
                <a:cs typeface="Lato"/>
              </a:rPr>
              <a:t> i staff a rhieni</a:t>
            </a:r>
            <a:endParaRPr lang="en-GB" sz="1350" dirty="0">
              <a:latin typeface="Lato"/>
              <a:ea typeface="Lato"/>
              <a:cs typeface="Lato"/>
            </a:endParaRPr>
          </a:p>
        </p:txBody>
      </p:sp>
      <p:sp>
        <p:nvSpPr>
          <p:cNvPr id="7" name="Rectangle 6">
            <a:extLst>
              <a:ext uri="{FF2B5EF4-FFF2-40B4-BE49-F238E27FC236}">
                <a16:creationId xmlns:a16="http://schemas.microsoft.com/office/drawing/2014/main" id="{556234F7-83DE-B616-58B4-6D1F69F029A6}"/>
              </a:ext>
            </a:extLst>
          </p:cNvPr>
          <p:cNvSpPr/>
          <p:nvPr/>
        </p:nvSpPr>
        <p:spPr>
          <a:xfrm>
            <a:off x="4942707" y="4481465"/>
            <a:ext cx="3802206" cy="19625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Cymorth</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Cymorth parhaus </a:t>
            </a:r>
            <a:r>
              <a:rPr lang="1106" sz="1350" b="0" dirty="0">
                <a:solidFill>
                  <a:schemeClr val="tx1"/>
                </a:solidFill>
                <a:highlight>
                  <a:srgbClr val="FFFFFF"/>
                </a:highlight>
                <a:latin typeface="Lato"/>
                <a:ea typeface="Lato"/>
                <a:cs typeface="Lato"/>
              </a:rPr>
              <a:t>gan dîm pwrpasol National Numeracy trwy gydol y rhaglen</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Mynediad at </a:t>
            </a:r>
            <a:r>
              <a:rPr lang="1106" sz="1350" b="1" dirty="0">
                <a:solidFill>
                  <a:schemeClr val="tx1"/>
                </a:solidFill>
                <a:highlight>
                  <a:srgbClr val="FFFFFF"/>
                </a:highlight>
                <a:latin typeface="Lato"/>
                <a:ea typeface="Lato"/>
                <a:cs typeface="Lato"/>
              </a:rPr>
              <a:t>hwb adnoddau</a:t>
            </a:r>
            <a:r>
              <a:rPr lang="1106" sz="1350" dirty="0">
                <a:solidFill>
                  <a:schemeClr val="tx1"/>
                </a:solidFill>
                <a:highlight>
                  <a:srgbClr val="FFFFFF"/>
                </a:highlight>
                <a:latin typeface="Lato"/>
                <a:ea typeface="Lato"/>
                <a:cs typeface="Lato"/>
              </a:rPr>
              <a:t> ar-lein</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Fforymau </a:t>
            </a:r>
            <a:r>
              <a:rPr lang="1106" sz="1350" dirty="0">
                <a:solidFill>
                  <a:schemeClr val="tx1"/>
                </a:solidFill>
                <a:highlight>
                  <a:srgbClr val="FFFFFF"/>
                </a:highlight>
                <a:latin typeface="Lato"/>
                <a:ea typeface="Lato"/>
                <a:cs typeface="Lato"/>
              </a:rPr>
              <a:t>ar-lein bob tymor gydag ysgolion eraill i rannu llwyddiannau a heriau</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Cylchlythyr</a:t>
            </a:r>
            <a:r>
              <a:rPr lang="1106" sz="1350" dirty="0">
                <a:solidFill>
                  <a:schemeClr val="tx1"/>
                </a:solidFill>
                <a:highlight>
                  <a:srgbClr val="FFFFFF"/>
                </a:highlight>
                <a:latin typeface="Lato"/>
                <a:ea typeface="Lato"/>
                <a:cs typeface="Lato"/>
              </a:rPr>
              <a:t> tymhorol</a:t>
            </a:r>
            <a:endParaRPr lang="en-GB" sz="1350" dirty="0">
              <a:latin typeface="Lato"/>
              <a:ea typeface="Lato"/>
              <a:cs typeface="Lato"/>
            </a:endParaRPr>
          </a:p>
        </p:txBody>
      </p:sp>
      <p:sp>
        <p:nvSpPr>
          <p:cNvPr id="8" name="Rectangle 7">
            <a:extLst>
              <a:ext uri="{FF2B5EF4-FFF2-40B4-BE49-F238E27FC236}">
                <a16:creationId xmlns:a16="http://schemas.microsoft.com/office/drawing/2014/main" id="{F8C23AFC-1EE8-C5EE-E304-3C914EDAB500}"/>
              </a:ext>
            </a:extLst>
          </p:cNvPr>
          <p:cNvSpPr/>
          <p:nvPr/>
        </p:nvSpPr>
        <p:spPr>
          <a:xfrm>
            <a:off x="5129728" y="3821359"/>
            <a:ext cx="3484672" cy="575805"/>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Tree>
    <p:extLst>
      <p:ext uri="{BB962C8B-B14F-4D97-AF65-F5344CB8AC3E}">
        <p14:creationId xmlns:p14="http://schemas.microsoft.com/office/powerpoint/2010/main" val="1068593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F17907-CB61-C256-F3BD-E51579F701D2}"/>
              </a:ext>
            </a:extLst>
          </p:cNvPr>
          <p:cNvSpPr>
            <a:spLocks noGrp="1"/>
          </p:cNvSpPr>
          <p:nvPr>
            <p:ph type="body" sz="quarter" idx="13"/>
          </p:nvPr>
        </p:nvSpPr>
        <p:spPr/>
        <p:txBody>
          <a:bodyPr lIns="91440" tIns="45720" rIns="91440" bIns="45720" anchor="t"/>
          <a:lstStyle/>
          <a:p>
            <a:r>
              <a:rPr lang="en-GB" sz="3600" b="1" dirty="0">
                <a:cs typeface="Rubik Medium"/>
              </a:rPr>
              <a:t>National Numeracy Challenge</a:t>
            </a:r>
            <a:endParaRPr lang="en-GB" sz="3600" b="1" dirty="0">
              <a:solidFill>
                <a:srgbClr val="000000"/>
              </a:solidFill>
              <a:cs typeface="Rubik Medium"/>
            </a:endParaRPr>
          </a:p>
          <a:p>
            <a:endParaRPr lang="en-GB" b="1" dirty="0"/>
          </a:p>
        </p:txBody>
      </p:sp>
      <p:pic>
        <p:nvPicPr>
          <p:cNvPr id="5" name="Picture 4" descr="Graphical user interface, text, chat or text message&#10;&#10;Description automatically generated">
            <a:extLst>
              <a:ext uri="{FF2B5EF4-FFF2-40B4-BE49-F238E27FC236}">
                <a16:creationId xmlns:a16="http://schemas.microsoft.com/office/drawing/2014/main" id="{AD6ADBC1-6587-EEE3-E0EB-27BB868D9D49}"/>
              </a:ext>
            </a:extLst>
          </p:cNvPr>
          <p:cNvPicPr>
            <a:picLocks noChangeAspect="1"/>
          </p:cNvPicPr>
          <p:nvPr/>
        </p:nvPicPr>
        <p:blipFill>
          <a:blip r:embed="rId2"/>
          <a:stretch>
            <a:fillRect/>
          </a:stretch>
        </p:blipFill>
        <p:spPr>
          <a:xfrm>
            <a:off x="831687" y="2759063"/>
            <a:ext cx="3273969" cy="2499482"/>
          </a:xfrm>
          <a:prstGeom prst="rect">
            <a:avLst/>
          </a:prstGeom>
        </p:spPr>
      </p:pic>
      <p:sp>
        <p:nvSpPr>
          <p:cNvPr id="6" name="TextBox 14">
            <a:extLst>
              <a:ext uri="{FF2B5EF4-FFF2-40B4-BE49-F238E27FC236}">
                <a16:creationId xmlns:a16="http://schemas.microsoft.com/office/drawing/2014/main" id="{E929F3E1-0C2C-3876-1028-CE9DF7D23B95}"/>
              </a:ext>
            </a:extLst>
          </p:cNvPr>
          <p:cNvSpPr txBox="1"/>
          <p:nvPr/>
        </p:nvSpPr>
        <p:spPr>
          <a:xfrm>
            <a:off x="4288536" y="1921178"/>
            <a:ext cx="4701170" cy="209288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solidFill>
                  <a:srgbClr val="000000"/>
                </a:solidFill>
                <a:latin typeface="Lato" panose="020F0502020204030203" pitchFamily="34" charset="0"/>
                <a:ea typeface="Lato" panose="020F0502020204030203" pitchFamily="34" charset="0"/>
                <a:cs typeface="Lato" panose="020F0502020204030203" pitchFamily="34" charset="0"/>
              </a:rPr>
              <a:t>Free online learning tool for adults</a:t>
            </a:r>
          </a:p>
          <a:p>
            <a:pPr marL="285750" indent="-285750">
              <a:buFont typeface="Arial" panose="020B0604020202020204" pitchFamily="34" charset="0"/>
              <a:buChar char="•"/>
            </a:pPr>
            <a:r>
              <a:rPr lang="en-GB" sz="1600" dirty="0">
                <a:solidFill>
                  <a:srgbClr val="000000"/>
                </a:solidFill>
                <a:latin typeface="Lato" panose="020F0502020204030203" pitchFamily="34" charset="0"/>
                <a:ea typeface="Lato" panose="020F0502020204030203" pitchFamily="34" charset="0"/>
                <a:cs typeface="Lato" panose="020F0502020204030203" pitchFamily="34" charset="0"/>
              </a:rPr>
              <a:t>Designed for those with low skills and/or confidence with maths</a:t>
            </a:r>
          </a:p>
          <a:p>
            <a:pPr marL="285750" indent="-285750">
              <a:buFont typeface="Arial" panose="020B0604020202020204" pitchFamily="34" charset="0"/>
              <a:buChar char="•"/>
            </a:pPr>
            <a:r>
              <a:rPr lang="en-GB" sz="1600" dirty="0">
                <a:solidFill>
                  <a:srgbClr val="000000"/>
                </a:solidFill>
                <a:latin typeface="Lato" panose="020F0502020204030203" pitchFamily="34" charset="0"/>
                <a:ea typeface="Lato" panose="020F0502020204030203" pitchFamily="34" charset="0"/>
                <a:cs typeface="Lato" panose="020F0502020204030203" pitchFamily="34" charset="0"/>
              </a:rPr>
              <a:t>Accessible on mobile phones</a:t>
            </a:r>
          </a:p>
          <a:p>
            <a:pPr marL="285750" indent="-285750">
              <a:buFont typeface="Arial" panose="020B0604020202020204" pitchFamily="34" charset="0"/>
              <a:buChar char="•"/>
            </a:pPr>
            <a:r>
              <a:rPr lang="en-GB" sz="1600" dirty="0">
                <a:solidFill>
                  <a:srgbClr val="000000"/>
                </a:solidFill>
                <a:latin typeface="Lato" panose="020F0502020204030203" pitchFamily="34" charset="0"/>
                <a:ea typeface="Lato" panose="020F0502020204030203" pitchFamily="34" charset="0"/>
                <a:cs typeface="Lato" panose="020F0502020204030203" pitchFamily="34" charset="0"/>
              </a:rPr>
              <a:t>Can be used independently, to support a course/qualification or for any other motivation</a:t>
            </a:r>
          </a:p>
          <a:p>
            <a:pPr marL="285750" indent="-285750">
              <a:buFont typeface="Arial" panose="020B0604020202020204" pitchFamily="34" charset="0"/>
              <a:buChar char="•"/>
            </a:pPr>
            <a:r>
              <a:rPr lang="en-GB" sz="1600" dirty="0">
                <a:solidFill>
                  <a:srgbClr val="000000"/>
                </a:solidFill>
                <a:latin typeface="Lato" panose="020F0502020204030203" pitchFamily="34" charset="0"/>
                <a:ea typeface="Lato" panose="020F0502020204030203" pitchFamily="34" charset="0"/>
                <a:cs typeface="Lato" panose="020F0502020204030203" pitchFamily="34" charset="0"/>
              </a:rPr>
              <a:t>Designed to be visited regularly</a:t>
            </a:r>
          </a:p>
        </p:txBody>
      </p:sp>
      <p:sp>
        <p:nvSpPr>
          <p:cNvPr id="3" name="TextBox 14">
            <a:extLst>
              <a:ext uri="{FF2B5EF4-FFF2-40B4-BE49-F238E27FC236}">
                <a16:creationId xmlns:a16="http://schemas.microsoft.com/office/drawing/2014/main" id="{CEAB0E25-6D64-6A8B-4C4D-5F49E37B3F73}"/>
              </a:ext>
            </a:extLst>
          </p:cNvPr>
          <p:cNvSpPr txBox="1"/>
          <p:nvPr/>
        </p:nvSpPr>
        <p:spPr>
          <a:xfrm>
            <a:off x="4288536" y="4128918"/>
            <a:ext cx="4558370" cy="25545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itchFamily="34" charset="0"/>
              <a:buChar char="•"/>
              <a:defRPr b="0" i="0"/>
            </a:pPr>
            <a:r>
              <a:rPr lang="1106" sz="1600" dirty="0">
                <a:solidFill>
                  <a:srgbClr val="000000"/>
                </a:solidFill>
                <a:latin typeface="Lato" panose="020F0502020204030203" pitchFamily="34" charset="0"/>
                <a:ea typeface="Lato" panose="020F0502020204030203" pitchFamily="34" charset="0"/>
                <a:cs typeface="Lato" panose="020F0502020204030203" pitchFamily="34" charset="0"/>
              </a:rPr>
              <a:t>Offeryn dysgu ar-lein rhad ac am ddim ar gyfer oedolion</a:t>
            </a:r>
            <a:endParaRPr lang="en-GB" sz="1600" dirty="0">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itchFamily="34" charset="0"/>
              <a:buChar char="•"/>
              <a:defRPr b="0" i="0"/>
            </a:pPr>
            <a:r>
              <a:rPr lang="1106" sz="1600" dirty="0">
                <a:solidFill>
                  <a:srgbClr val="000000"/>
                </a:solidFill>
                <a:latin typeface="Lato" panose="020F0502020204030203" pitchFamily="34" charset="0"/>
                <a:ea typeface="Lato" panose="020F0502020204030203" pitchFamily="34" charset="0"/>
                <a:cs typeface="Lato" panose="020F0502020204030203" pitchFamily="34" charset="0"/>
              </a:rPr>
              <a:t>Wedi'i gynllunio ar gyfer y rheiny sydd â sgiliau a/neu hyder isel mewn perthynas â mathemateg</a:t>
            </a:r>
            <a:endParaRPr lang="en-GB" sz="1600" dirty="0">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itchFamily="34" charset="0"/>
              <a:buChar char="•"/>
              <a:defRPr b="0" i="0"/>
            </a:pPr>
            <a:r>
              <a:rPr lang="1106" sz="1600" dirty="0">
                <a:solidFill>
                  <a:srgbClr val="000000"/>
                </a:solidFill>
                <a:latin typeface="Lato" panose="020F0502020204030203" pitchFamily="34" charset="0"/>
                <a:ea typeface="Lato" panose="020F0502020204030203" pitchFamily="34" charset="0"/>
                <a:cs typeface="Lato" panose="020F0502020204030203" pitchFamily="34" charset="0"/>
              </a:rPr>
              <a:t>Yn hygyrch ar ffonau symudol</a:t>
            </a:r>
            <a:endParaRPr lang="en-GB" sz="1600" dirty="0">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itchFamily="34" charset="0"/>
              <a:buChar char="•"/>
              <a:defRPr b="0" i="0"/>
            </a:pPr>
            <a:r>
              <a:rPr lang="1106" sz="1600" dirty="0">
                <a:solidFill>
                  <a:srgbClr val="000000"/>
                </a:solidFill>
                <a:latin typeface="Lato" panose="020F0502020204030203" pitchFamily="34" charset="0"/>
                <a:ea typeface="Lato" panose="020F0502020204030203" pitchFamily="34" charset="0"/>
                <a:cs typeface="Lato" panose="020F0502020204030203" pitchFamily="34" charset="0"/>
              </a:rPr>
              <a:t>Gellir ei ddefnyddio'n annibynnol, i gefnogi cwrs/cymhwyster neu ar gyfer unrhyw gymhelliant arall</a:t>
            </a:r>
            <a:endParaRPr lang="en-GB" sz="1600" dirty="0">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itchFamily="34" charset="0"/>
              <a:buChar char="•"/>
              <a:defRPr b="0" i="0"/>
            </a:pPr>
            <a:r>
              <a:rPr lang="1106" sz="1600" dirty="0">
                <a:solidFill>
                  <a:srgbClr val="000000"/>
                </a:solidFill>
                <a:latin typeface="Lato" panose="020F0502020204030203" pitchFamily="34" charset="0"/>
                <a:ea typeface="Lato" panose="020F0502020204030203" pitchFamily="34" charset="0"/>
                <a:cs typeface="Lato" panose="020F0502020204030203" pitchFamily="34" charset="0"/>
              </a:rPr>
              <a:t>Wedi'i gynllunio i ddychwelyd ato'n aml</a:t>
            </a:r>
          </a:p>
        </p:txBody>
      </p:sp>
      <p:cxnSp>
        <p:nvCxnSpPr>
          <p:cNvPr id="4" name="Straight Connector 3">
            <a:extLst>
              <a:ext uri="{FF2B5EF4-FFF2-40B4-BE49-F238E27FC236}">
                <a16:creationId xmlns:a16="http://schemas.microsoft.com/office/drawing/2014/main" id="{4782D17C-C585-F664-5C9B-3884D13576E2}"/>
              </a:ext>
            </a:extLst>
          </p:cNvPr>
          <p:cNvCxnSpPr>
            <a:cxnSpLocks/>
          </p:cNvCxnSpPr>
          <p:nvPr/>
        </p:nvCxnSpPr>
        <p:spPr>
          <a:xfrm flipH="1">
            <a:off x="4301439" y="4035310"/>
            <a:ext cx="4545467"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28072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8F776-6A4C-6E55-7907-3746FB01FD8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E83D5B-ED13-0451-4DEF-169CF8CC4105}"/>
              </a:ext>
            </a:extLst>
          </p:cNvPr>
          <p:cNvSpPr>
            <a:spLocks noGrp="1"/>
          </p:cNvSpPr>
          <p:nvPr>
            <p:ph type="body" sz="quarter" idx="13"/>
          </p:nvPr>
        </p:nvSpPr>
        <p:spPr/>
        <p:txBody>
          <a:bodyPr lIns="91440" tIns="45720" rIns="91440" bIns="45720" anchor="t"/>
          <a:lstStyle/>
          <a:p>
            <a:r>
              <a:rPr lang="en-GB" sz="3600" b="1" dirty="0">
                <a:cs typeface="Rubik Medium"/>
              </a:rPr>
              <a:t>National Numeracy Challenge</a:t>
            </a:r>
            <a:endParaRPr lang="en-GB" sz="3600" b="1" dirty="0">
              <a:solidFill>
                <a:srgbClr val="000000"/>
              </a:solidFill>
              <a:cs typeface="Rubik Medium"/>
            </a:endParaRPr>
          </a:p>
          <a:p>
            <a:endParaRPr lang="en-GB" b="1" dirty="0"/>
          </a:p>
        </p:txBody>
      </p:sp>
      <p:pic>
        <p:nvPicPr>
          <p:cNvPr id="7" name="Online Media 6" title="What is the National Numeracy Challenge &amp; how can it help me improve my numeracy?">
            <a:hlinkClick r:id="" action="ppaction://media"/>
            <a:extLst>
              <a:ext uri="{FF2B5EF4-FFF2-40B4-BE49-F238E27FC236}">
                <a16:creationId xmlns:a16="http://schemas.microsoft.com/office/drawing/2014/main" id="{A1A368FE-92F8-8064-DC53-AA2E4895CD26}"/>
              </a:ext>
            </a:extLst>
          </p:cNvPr>
          <p:cNvPicPr>
            <a:picLocks noRot="1" noChangeAspect="1"/>
          </p:cNvPicPr>
          <p:nvPr>
            <a:videoFile r:link="rId1"/>
          </p:nvPr>
        </p:nvPicPr>
        <p:blipFill>
          <a:blip r:embed="rId3"/>
          <a:stretch>
            <a:fillRect/>
          </a:stretch>
        </p:blipFill>
        <p:spPr>
          <a:xfrm>
            <a:off x="613775" y="2064774"/>
            <a:ext cx="8155150" cy="4604262"/>
          </a:xfrm>
          <a:prstGeom prst="rect">
            <a:avLst/>
          </a:prstGeom>
        </p:spPr>
      </p:pic>
    </p:spTree>
    <p:extLst>
      <p:ext uri="{BB962C8B-B14F-4D97-AF65-F5344CB8AC3E}">
        <p14:creationId xmlns:p14="http://schemas.microsoft.com/office/powerpoint/2010/main" val="6171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69B64-5E40-2E49-B6CA-87C7DF492C7E}"/>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2037273D-2AF8-6DD1-3033-EFAE720C6DC8}"/>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01E5A936-A8F3-88CC-2143-8CFFBF7EC1D6}"/>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1FFE3308-74B1-DB36-23A7-D0E16713264A}"/>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9F67175C-97D4-9E3C-616C-96D662F4A3C3}"/>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4417816E-EBC2-8F48-E91E-795CFEED3D5E}"/>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F9C7A985-4DB6-7200-8B6A-5C98C13EE5A9}"/>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DDCD94AE-C33C-593B-0933-DF10A5722CF4}"/>
              </a:ext>
            </a:extLst>
          </p:cNvPr>
          <p:cNvSpPr/>
          <p:nvPr/>
        </p:nvSpPr>
        <p:spPr>
          <a:xfrm>
            <a:off x="1214438" y="2945926"/>
            <a:ext cx="6715125" cy="9309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6E3D482B-FE0A-FA9E-E319-E6CEBD242B56}"/>
              </a:ext>
            </a:extLst>
          </p:cNvPr>
          <p:cNvSpPr txBox="1"/>
          <p:nvPr/>
        </p:nvSpPr>
        <p:spPr>
          <a:xfrm>
            <a:off x="1116187" y="2677702"/>
            <a:ext cx="6900664" cy="2199705"/>
          </a:xfrm>
          <a:prstGeom prst="rect">
            <a:avLst/>
          </a:prstGeom>
          <a:solidFill>
            <a:schemeClr val="bg1"/>
          </a:solidFill>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000" b="1" dirty="0">
                <a:solidFill>
                  <a:srgbClr val="0AB9EE"/>
                </a:solidFill>
                <a:latin typeface="Rubik SemiBold"/>
                <a:ea typeface="Lato"/>
                <a:cs typeface="Lato"/>
              </a:rPr>
              <a:t>Objective: </a:t>
            </a:r>
            <a:r>
              <a:rPr lang="en-GB" sz="2000" b="1" i="0" dirty="0">
                <a:solidFill>
                  <a:srgbClr val="0AB9EE"/>
                </a:solidFill>
                <a:effectLst/>
                <a:latin typeface="Rubik SemiBold"/>
              </a:rPr>
              <a:t>Learn about the ongoing support available to you from National Numeracy. </a:t>
            </a:r>
          </a:p>
          <a:p>
            <a:pPr algn="ctr">
              <a:lnSpc>
                <a:spcPts val="3456"/>
              </a:lnSpc>
            </a:pPr>
            <a:endParaRPr lang="en-GB" sz="2000" b="1" dirty="0">
              <a:solidFill>
                <a:srgbClr val="0AB9EE"/>
              </a:solidFill>
              <a:latin typeface="Rubik SemiBold"/>
            </a:endParaRPr>
          </a:p>
          <a:p>
            <a:pPr algn="ctr">
              <a:lnSpc>
                <a:spcPts val="3456"/>
              </a:lnSpc>
            </a:pPr>
            <a:r>
              <a:rPr lang="1106" sz="2000" b="1" dirty="0">
                <a:solidFill>
                  <a:srgbClr val="0AB9EE"/>
                </a:solidFill>
                <a:latin typeface="Rubik SemiBold"/>
                <a:ea typeface="Lato"/>
                <a:cs typeface="Lato"/>
              </a:rPr>
              <a:t>Amcan: </a:t>
            </a:r>
            <a:r>
              <a:rPr lang="1106" sz="2000" b="1" dirty="0">
                <a:solidFill>
                  <a:srgbClr val="0AB9EE"/>
                </a:solidFill>
                <a:latin typeface="Rubik SemiBold"/>
              </a:rPr>
              <a:t>Dysgu am y cymorth parhaus sydd ar gael i chi gan National Numeracy </a:t>
            </a:r>
          </a:p>
        </p:txBody>
      </p:sp>
    </p:spTree>
    <p:extLst>
      <p:ext uri="{BB962C8B-B14F-4D97-AF65-F5344CB8AC3E}">
        <p14:creationId xmlns:p14="http://schemas.microsoft.com/office/powerpoint/2010/main" val="40720862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A323DA-7941-B3C9-5001-84C96F77C33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03E7112-D6B6-351D-44CB-DE2FF589CEEB}"/>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dirty="0"/>
              <a:t>Programme Overview</a:t>
            </a:r>
          </a:p>
          <a:p>
            <a:pPr>
              <a:spcAft>
                <a:spcPts val="600"/>
              </a:spcAft>
            </a:pPr>
            <a:r>
              <a:rPr lang="1106" sz="3000" b="1" dirty="0"/>
              <a:t>Trosolwg o'r Rhaglen</a:t>
            </a:r>
          </a:p>
          <a:p>
            <a:pPr>
              <a:spcAft>
                <a:spcPts val="600"/>
              </a:spcAft>
            </a:pPr>
            <a:endParaRPr lang="en-GB" sz="3000" b="1" dirty="0"/>
          </a:p>
        </p:txBody>
      </p:sp>
      <p:pic>
        <p:nvPicPr>
          <p:cNvPr id="4" name="Graphic 3" descr="Harvey Balls 0% with solid fill">
            <a:extLst>
              <a:ext uri="{FF2B5EF4-FFF2-40B4-BE49-F238E27FC236}">
                <a16:creationId xmlns:a16="http://schemas.microsoft.com/office/drawing/2014/main" id="{BBACC8BD-0E52-98A2-85EE-AE9C8CF8CB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5" name="Graphic 4" descr="Tea with solid fill">
            <a:extLst>
              <a:ext uri="{FF2B5EF4-FFF2-40B4-BE49-F238E27FC236}">
                <a16:creationId xmlns:a16="http://schemas.microsoft.com/office/drawing/2014/main" id="{679A65BE-C63C-452B-2F96-F95C45ADC0E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6" name="Graphic 5" descr="Harvey Balls 25% with solid fill">
            <a:extLst>
              <a:ext uri="{FF2B5EF4-FFF2-40B4-BE49-F238E27FC236}">
                <a16:creationId xmlns:a16="http://schemas.microsoft.com/office/drawing/2014/main" id="{126B019B-39A7-640E-82DB-F95A67FC6DB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1" name="Graphic 10" descr="Harvey Balls 100% with solid fill">
            <a:extLst>
              <a:ext uri="{FF2B5EF4-FFF2-40B4-BE49-F238E27FC236}">
                <a16:creationId xmlns:a16="http://schemas.microsoft.com/office/drawing/2014/main" id="{928C529E-9CD0-AD21-70B8-B829BC0A817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2" name="Graphic 11" descr="Harvey Balls 65% with solid fill">
            <a:extLst>
              <a:ext uri="{FF2B5EF4-FFF2-40B4-BE49-F238E27FC236}">
                <a16:creationId xmlns:a16="http://schemas.microsoft.com/office/drawing/2014/main" id="{11C83DDB-2BCE-C04B-42B8-AEBA46B49FA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3" name="Graphic 12" descr="Harvey Balls 75% with solid fill">
            <a:extLst>
              <a:ext uri="{FF2B5EF4-FFF2-40B4-BE49-F238E27FC236}">
                <a16:creationId xmlns:a16="http://schemas.microsoft.com/office/drawing/2014/main" id="{81B68ED8-3B83-646D-71EE-CB725EE4197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4" name="Graphic 13" descr="Harvey Balls 85% with solid fill">
            <a:extLst>
              <a:ext uri="{FF2B5EF4-FFF2-40B4-BE49-F238E27FC236}">
                <a16:creationId xmlns:a16="http://schemas.microsoft.com/office/drawing/2014/main" id="{DA625BFF-BDDF-0607-1F29-216F3D8900A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5" name="Graphic 14" descr="Harvey Balls 10% with solid fill">
            <a:extLst>
              <a:ext uri="{FF2B5EF4-FFF2-40B4-BE49-F238E27FC236}">
                <a16:creationId xmlns:a16="http://schemas.microsoft.com/office/drawing/2014/main" id="{F39FCE90-E02C-5726-0682-DC9A7C980B5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6" name="Graphic 15" descr="Harvey Balls 45% with solid fill">
            <a:extLst>
              <a:ext uri="{FF2B5EF4-FFF2-40B4-BE49-F238E27FC236}">
                <a16:creationId xmlns:a16="http://schemas.microsoft.com/office/drawing/2014/main" id="{5A5E08F6-5922-C6E2-FA92-E47A8ED91F19}"/>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28" name="Rectangle 27">
            <a:extLst>
              <a:ext uri="{FF2B5EF4-FFF2-40B4-BE49-F238E27FC236}">
                <a16:creationId xmlns:a16="http://schemas.microsoft.com/office/drawing/2014/main" id="{5A688125-607B-2E12-B9B2-6FEBF7BC6796}"/>
              </a:ext>
            </a:extLst>
          </p:cNvPr>
          <p:cNvSpPr/>
          <p:nvPr/>
        </p:nvSpPr>
        <p:spPr>
          <a:xfrm>
            <a:off x="908461"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Family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Toolkit </a:t>
            </a:r>
            <a:r>
              <a:rPr lang="en-US" sz="140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to deliver </a:t>
            </a:r>
            <a:r>
              <a:rPr lang="en-US" sz="1400" b="1">
                <a:solidFill>
                  <a:schemeClr val="tx1"/>
                </a:solidFill>
                <a:highlight>
                  <a:srgbClr val="FFFFFF"/>
                </a:highlight>
                <a:latin typeface="Lato"/>
                <a:ea typeface="Lato"/>
                <a:cs typeface="Lato"/>
              </a:rPr>
              <a:t>‘Help Your Child Love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a:t>
            </a:r>
            <a:r>
              <a:rPr lang="en-US" sz="140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the </a:t>
            </a:r>
            <a:r>
              <a:rPr lang="en-US" sz="1400" b="1">
                <a:solidFill>
                  <a:schemeClr val="tx1"/>
                </a:solidFill>
                <a:highlight>
                  <a:srgbClr val="FFFFFF"/>
                </a:highlight>
                <a:latin typeface="Lato"/>
                <a:ea typeface="Lato"/>
                <a:cs typeface="Lato"/>
              </a:rPr>
              <a:t>National Numeracy Challenge </a:t>
            </a:r>
            <a:r>
              <a:rPr lang="en-US" sz="1400">
                <a:solidFill>
                  <a:schemeClr val="tx1"/>
                </a:solidFill>
                <a:highlight>
                  <a:srgbClr val="FFFFFF"/>
                </a:highlight>
                <a:latin typeface="Lato"/>
                <a:ea typeface="Lato"/>
                <a:cs typeface="Lato"/>
              </a:rPr>
              <a:t>for staff and parents.</a:t>
            </a:r>
            <a:r>
              <a:rPr lang="en-US" sz="1800">
                <a:latin typeface="Lato"/>
                <a:ea typeface="Lato"/>
                <a:cs typeface="Lato"/>
              </a:rPr>
              <a:t>.</a:t>
            </a:r>
            <a:endParaRPr lang="en-GB">
              <a:latin typeface="Lato"/>
              <a:ea typeface="Lato"/>
              <a:cs typeface="Lato"/>
            </a:endParaRPr>
          </a:p>
        </p:txBody>
      </p:sp>
      <p:sp>
        <p:nvSpPr>
          <p:cNvPr id="32" name="Rectangle 31">
            <a:extLst>
              <a:ext uri="{FF2B5EF4-FFF2-40B4-BE49-F238E27FC236}">
                <a16:creationId xmlns:a16="http://schemas.microsoft.com/office/drawing/2014/main" id="{34633ED8-5D8A-AD4D-B168-C89C73E8CC29}"/>
              </a:ext>
            </a:extLst>
          </p:cNvPr>
          <p:cNvSpPr/>
          <p:nvPr/>
        </p:nvSpPr>
        <p:spPr>
          <a:xfrm>
            <a:off x="908460"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Ongoing support</a:t>
            </a:r>
            <a:r>
              <a:rPr lang="en-US" sz="1400">
                <a:solidFill>
                  <a:schemeClr val="tx1"/>
                </a:solidFill>
                <a:highlight>
                  <a:srgbClr val="FFFFFF"/>
                </a:highlight>
                <a:latin typeface="Lato"/>
                <a:ea typeface="Lato"/>
                <a:cs typeface="Lato"/>
              </a:rPr>
              <a:t> from a dedicated National Numeracy team throughout the </a:t>
            </a:r>
            <a:r>
              <a:rPr lang="en-US" sz="1400" err="1">
                <a:solidFill>
                  <a:schemeClr val="tx1"/>
                </a:solidFill>
                <a:highlight>
                  <a:srgbClr val="FFFFFF"/>
                </a:highlight>
                <a:latin typeface="Lato"/>
                <a:ea typeface="Lato"/>
                <a:cs typeface="Lato"/>
              </a:rPr>
              <a:t>programme</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an online</a:t>
            </a:r>
            <a:r>
              <a:rPr lang="en-US" sz="1400" b="1">
                <a:solidFill>
                  <a:schemeClr val="tx1"/>
                </a:solidFill>
                <a:highlight>
                  <a:srgbClr val="FFFFFF"/>
                </a:highlight>
                <a:latin typeface="Lato"/>
                <a:ea typeface="Lato"/>
                <a:cs typeface="Lato"/>
              </a:rPr>
              <a:t> resource hub</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online </a:t>
            </a:r>
            <a:r>
              <a:rPr lang="en-US" sz="1400" b="1">
                <a:solidFill>
                  <a:schemeClr val="tx1"/>
                </a:solidFill>
                <a:highlight>
                  <a:srgbClr val="FFFFFF"/>
                </a:highlight>
                <a:latin typeface="Lato"/>
                <a:ea typeface="Lato"/>
                <a:cs typeface="Lato"/>
              </a:rPr>
              <a:t>forums </a:t>
            </a:r>
            <a:r>
              <a:rPr lang="en-US" sz="140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a:t>
            </a:r>
            <a:r>
              <a:rPr lang="en-US" sz="1400" b="1">
                <a:solidFill>
                  <a:schemeClr val="tx1"/>
                </a:solidFill>
                <a:highlight>
                  <a:srgbClr val="FFFFFF"/>
                </a:highlight>
                <a:latin typeface="Lato"/>
                <a:ea typeface="Lato"/>
                <a:cs typeface="Lato"/>
              </a:rPr>
              <a:t>newsletter</a:t>
            </a:r>
            <a:r>
              <a:rPr lang="en-US" sz="1400">
                <a:solidFill>
                  <a:schemeClr val="tx1"/>
                </a:solidFill>
                <a:highlight>
                  <a:srgbClr val="FFFFFF"/>
                </a:highlight>
                <a:latin typeface="Lato"/>
                <a:ea typeface="Lato"/>
                <a:cs typeface="Lato"/>
              </a:rPr>
              <a:t>.</a:t>
            </a:r>
            <a:r>
              <a:rPr lang="en-US" sz="1800">
                <a:latin typeface="Lato"/>
                <a:ea typeface="Lato"/>
                <a:cs typeface="Lato"/>
              </a:rPr>
              <a:t>.</a:t>
            </a:r>
            <a:endParaRPr lang="en-GB">
              <a:latin typeface="Lato"/>
              <a:ea typeface="Lato"/>
              <a:cs typeface="Lato"/>
            </a:endParaRPr>
          </a:p>
        </p:txBody>
      </p:sp>
      <p:sp>
        <p:nvSpPr>
          <p:cNvPr id="33" name="Rectangle 32">
            <a:extLst>
              <a:ext uri="{FF2B5EF4-FFF2-40B4-BE49-F238E27FC236}">
                <a16:creationId xmlns:a16="http://schemas.microsoft.com/office/drawing/2014/main" id="{73D18233-D990-35BF-8376-54669E3DC604}"/>
              </a:ext>
            </a:extLst>
          </p:cNvPr>
          <p:cNvSpPr/>
          <p:nvPr/>
        </p:nvSpPr>
        <p:spPr>
          <a:xfrm>
            <a:off x="1087328" y="5489226"/>
            <a:ext cx="3484672" cy="499368"/>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 name="Rectangle 2">
            <a:extLst>
              <a:ext uri="{FF2B5EF4-FFF2-40B4-BE49-F238E27FC236}">
                <a16:creationId xmlns:a16="http://schemas.microsoft.com/office/drawing/2014/main" id="{90336392-01A3-7E86-91B2-18A4855A87B3}"/>
              </a:ext>
            </a:extLst>
          </p:cNvPr>
          <p:cNvSpPr/>
          <p:nvPr/>
        </p:nvSpPr>
        <p:spPr>
          <a:xfrm>
            <a:off x="4942708" y="2222000"/>
            <a:ext cx="3802206" cy="21751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Adnoddau</a:t>
            </a:r>
          </a:p>
          <a:p>
            <a:pPr marL="285750" indent="-285750" fontAlgn="base">
              <a:buFont typeface="Arial" pitchFamily="34" charset="0"/>
              <a:buChar char="•"/>
              <a:defRPr b="0" i="0"/>
            </a:pPr>
            <a:r>
              <a:rPr lang="1106" sz="1350" b="0" dirty="0">
                <a:solidFill>
                  <a:schemeClr val="tx1"/>
                </a:solidFill>
                <a:highlight>
                  <a:srgbClr val="FFFFFF"/>
                </a:highlight>
                <a:latin typeface="Lato"/>
                <a:ea typeface="Lato"/>
                <a:cs typeface="Lato"/>
              </a:rPr>
              <a:t>Gweithgareddau a llyfrau lloffion y </a:t>
            </a:r>
            <a:r>
              <a:rPr lang="1106" sz="1350" b="1" dirty="0">
                <a:solidFill>
                  <a:schemeClr val="tx1"/>
                </a:solidFill>
                <a:highlight>
                  <a:srgbClr val="FFFFFF"/>
                </a:highlight>
                <a:latin typeface="Lato"/>
                <a:ea typeface="Lato"/>
                <a:cs typeface="Lato"/>
              </a:rPr>
              <a:t>Pecyn Cymorth Mathemateg i'r Teulu </a:t>
            </a:r>
            <a:r>
              <a:rPr lang="1106" sz="1350" b="0" dirty="0">
                <a:solidFill>
                  <a:schemeClr val="tx1"/>
                </a:solidFill>
                <a:highlight>
                  <a:srgbClr val="FFFFFF"/>
                </a:highlight>
                <a:latin typeface="Lato"/>
                <a:ea typeface="Lato"/>
                <a:cs typeface="Lato"/>
              </a:rPr>
              <a:t>ar gyfer pob disgybl</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Deunyddiau ar gyfer cyfathrebu â rhieni</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Deunyddiau i gynnal gweithdai </a:t>
            </a:r>
            <a:r>
              <a:rPr lang="1106" sz="1350" b="1" dirty="0">
                <a:solidFill>
                  <a:schemeClr val="tx1"/>
                </a:solidFill>
                <a:highlight>
                  <a:srgbClr val="FFFFFF"/>
                </a:highlight>
                <a:latin typeface="Lato"/>
                <a:ea typeface="Lato"/>
                <a:cs typeface="Lato"/>
              </a:rPr>
              <a:t>‘Helpu Eich Plentyn i Fwynhau Mathemateg!’</a:t>
            </a:r>
            <a:r>
              <a:rPr lang="1106" sz="1350" dirty="0">
                <a:solidFill>
                  <a:schemeClr val="tx1"/>
                </a:solidFill>
                <a:highlight>
                  <a:srgbClr val="FFFFFF"/>
                </a:highlight>
                <a:latin typeface="Lato"/>
                <a:ea typeface="Lato"/>
                <a:cs typeface="Lato"/>
              </a:rPr>
              <a:t> ar gyfer rhieni</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Mynediad at y </a:t>
            </a:r>
            <a:r>
              <a:rPr lang="1106" sz="1350" b="1" dirty="0">
                <a:solidFill>
                  <a:schemeClr val="tx1"/>
                </a:solidFill>
                <a:highlight>
                  <a:srgbClr val="FFFFFF"/>
                </a:highlight>
                <a:latin typeface="Lato"/>
                <a:ea typeface="Lato"/>
                <a:cs typeface="Lato"/>
              </a:rPr>
              <a:t>National Numeracy Challenge</a:t>
            </a:r>
            <a:r>
              <a:rPr lang="1106" sz="1350" dirty="0">
                <a:solidFill>
                  <a:schemeClr val="tx1"/>
                </a:solidFill>
                <a:highlight>
                  <a:srgbClr val="FFFFFF"/>
                </a:highlight>
                <a:latin typeface="Lato"/>
                <a:ea typeface="Lato"/>
                <a:cs typeface="Lato"/>
              </a:rPr>
              <a:t> i staff a rhieni</a:t>
            </a:r>
            <a:endParaRPr lang="en-GB" sz="1350" dirty="0">
              <a:latin typeface="Lato"/>
              <a:ea typeface="Lato"/>
              <a:cs typeface="Lato"/>
            </a:endParaRPr>
          </a:p>
        </p:txBody>
      </p:sp>
      <p:sp>
        <p:nvSpPr>
          <p:cNvPr id="7" name="Rectangle 6">
            <a:extLst>
              <a:ext uri="{FF2B5EF4-FFF2-40B4-BE49-F238E27FC236}">
                <a16:creationId xmlns:a16="http://schemas.microsoft.com/office/drawing/2014/main" id="{DBF11298-C5F4-EC70-4643-857CBDFDA5B0}"/>
              </a:ext>
            </a:extLst>
          </p:cNvPr>
          <p:cNvSpPr/>
          <p:nvPr/>
        </p:nvSpPr>
        <p:spPr>
          <a:xfrm>
            <a:off x="4942707" y="4481465"/>
            <a:ext cx="3802206" cy="19625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Cymorth</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Cymorth parhaus </a:t>
            </a:r>
            <a:r>
              <a:rPr lang="1106" sz="1350" b="0" dirty="0">
                <a:solidFill>
                  <a:schemeClr val="tx1"/>
                </a:solidFill>
                <a:highlight>
                  <a:srgbClr val="FFFFFF"/>
                </a:highlight>
                <a:latin typeface="Lato"/>
                <a:ea typeface="Lato"/>
                <a:cs typeface="Lato"/>
              </a:rPr>
              <a:t>gan dîm pwrpasol National Numeracy trwy gydol y rhaglen</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Mynediad at </a:t>
            </a:r>
            <a:r>
              <a:rPr lang="1106" sz="1350" b="1" dirty="0">
                <a:solidFill>
                  <a:schemeClr val="tx1"/>
                </a:solidFill>
                <a:highlight>
                  <a:srgbClr val="FFFFFF"/>
                </a:highlight>
                <a:latin typeface="Lato"/>
                <a:ea typeface="Lato"/>
                <a:cs typeface="Lato"/>
              </a:rPr>
              <a:t>hwb adnoddau</a:t>
            </a:r>
            <a:r>
              <a:rPr lang="1106" sz="1350" dirty="0">
                <a:solidFill>
                  <a:schemeClr val="tx1"/>
                </a:solidFill>
                <a:highlight>
                  <a:srgbClr val="FFFFFF"/>
                </a:highlight>
                <a:latin typeface="Lato"/>
                <a:ea typeface="Lato"/>
                <a:cs typeface="Lato"/>
              </a:rPr>
              <a:t> ar-lein</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Fforymau </a:t>
            </a:r>
            <a:r>
              <a:rPr lang="1106" sz="1350" dirty="0">
                <a:solidFill>
                  <a:schemeClr val="tx1"/>
                </a:solidFill>
                <a:highlight>
                  <a:srgbClr val="FFFFFF"/>
                </a:highlight>
                <a:latin typeface="Lato"/>
                <a:ea typeface="Lato"/>
                <a:cs typeface="Lato"/>
              </a:rPr>
              <a:t>ar-lein bob tymor gydag ysgolion eraill i rannu llwyddiannau a heriau</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Cylchlythyr</a:t>
            </a:r>
            <a:r>
              <a:rPr lang="1106" sz="1350" dirty="0">
                <a:solidFill>
                  <a:schemeClr val="tx1"/>
                </a:solidFill>
                <a:highlight>
                  <a:srgbClr val="FFFFFF"/>
                </a:highlight>
                <a:latin typeface="Lato"/>
                <a:ea typeface="Lato"/>
                <a:cs typeface="Lato"/>
              </a:rPr>
              <a:t> tymhorol</a:t>
            </a:r>
            <a:endParaRPr lang="en-GB" sz="1350" dirty="0">
              <a:latin typeface="Lato"/>
              <a:ea typeface="Lato"/>
              <a:cs typeface="Lato"/>
            </a:endParaRPr>
          </a:p>
        </p:txBody>
      </p:sp>
      <p:sp>
        <p:nvSpPr>
          <p:cNvPr id="8" name="Rectangle 7">
            <a:extLst>
              <a:ext uri="{FF2B5EF4-FFF2-40B4-BE49-F238E27FC236}">
                <a16:creationId xmlns:a16="http://schemas.microsoft.com/office/drawing/2014/main" id="{19541F3B-C64C-A1A5-B4DD-630EF1FD6440}"/>
              </a:ext>
            </a:extLst>
          </p:cNvPr>
          <p:cNvSpPr/>
          <p:nvPr/>
        </p:nvSpPr>
        <p:spPr>
          <a:xfrm>
            <a:off x="5129726" y="5274889"/>
            <a:ext cx="3484672" cy="575805"/>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Tree>
    <p:extLst>
      <p:ext uri="{BB962C8B-B14F-4D97-AF65-F5344CB8AC3E}">
        <p14:creationId xmlns:p14="http://schemas.microsoft.com/office/powerpoint/2010/main" val="2357575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1B455-1960-38AE-2703-A3165B50A59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2660EF7-8590-F406-8F9C-E1309027BCA0}"/>
              </a:ext>
            </a:extLst>
          </p:cNvPr>
          <p:cNvSpPr>
            <a:spLocks noGrp="1"/>
          </p:cNvSpPr>
          <p:nvPr>
            <p:ph type="body" sz="quarter" idx="13"/>
          </p:nvPr>
        </p:nvSpPr>
        <p:spPr/>
        <p:txBody>
          <a:bodyPr/>
          <a:lstStyle/>
          <a:p>
            <a:r>
              <a:rPr lang="en-GB" sz="3000" b="1" dirty="0"/>
              <a:t>Forums</a:t>
            </a:r>
          </a:p>
          <a:p>
            <a:r>
              <a:rPr lang="1106" sz="3000" b="1" dirty="0"/>
              <a:t>Fforymau</a:t>
            </a:r>
          </a:p>
          <a:p>
            <a:endParaRPr lang="en-GB" sz="3000" b="1" dirty="0"/>
          </a:p>
        </p:txBody>
      </p:sp>
      <p:sp>
        <p:nvSpPr>
          <p:cNvPr id="7" name="TextBox 6">
            <a:extLst>
              <a:ext uri="{FF2B5EF4-FFF2-40B4-BE49-F238E27FC236}">
                <a16:creationId xmlns:a16="http://schemas.microsoft.com/office/drawing/2014/main" id="{5E3F50C4-B7FF-A9CD-9625-BC3D5EFFC46F}"/>
              </a:ext>
            </a:extLst>
          </p:cNvPr>
          <p:cNvSpPr txBox="1"/>
          <p:nvPr/>
        </p:nvSpPr>
        <p:spPr>
          <a:xfrm>
            <a:off x="805489" y="2438354"/>
            <a:ext cx="3839664" cy="3570208"/>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600" dirty="0">
                <a:solidFill>
                  <a:srgbClr val="000000"/>
                </a:solidFill>
                <a:latin typeface="Lato"/>
                <a:ea typeface="Lato"/>
                <a:cs typeface="Lato"/>
              </a:rPr>
              <a:t>Online 1-hour forum each term. </a:t>
            </a:r>
          </a:p>
          <a:p>
            <a:pPr marL="285750" indent="-285750">
              <a:spcAft>
                <a:spcPts val="1200"/>
              </a:spcAft>
              <a:buFont typeface="Arial" panose="020B0604020202020204" pitchFamily="34" charset="0"/>
              <a:buChar char="•"/>
            </a:pPr>
            <a:r>
              <a:rPr lang="en-GB" sz="1600" dirty="0">
                <a:solidFill>
                  <a:srgbClr val="000000"/>
                </a:solidFill>
                <a:latin typeface="Lato"/>
                <a:ea typeface="Lato"/>
                <a:cs typeface="Lato"/>
              </a:rPr>
              <a:t>2 choices of times to attend</a:t>
            </a:r>
          </a:p>
          <a:p>
            <a:pPr marL="285750" indent="-285750">
              <a:spcAft>
                <a:spcPts val="1200"/>
              </a:spcAft>
              <a:buFont typeface="Arial" panose="020B0604020202020204" pitchFamily="34" charset="0"/>
              <a:buChar char="•"/>
            </a:pPr>
            <a:r>
              <a:rPr lang="en-GB" sz="1600" dirty="0">
                <a:solidFill>
                  <a:srgbClr val="000000"/>
                </a:solidFill>
                <a:latin typeface="Lato"/>
                <a:ea typeface="Lato"/>
                <a:cs typeface="Lato"/>
              </a:rPr>
              <a:t>A member of staff </a:t>
            </a:r>
            <a:r>
              <a:rPr lang="en-GB" sz="1600" u="sng" dirty="0">
                <a:solidFill>
                  <a:srgbClr val="000000"/>
                </a:solidFill>
                <a:latin typeface="Lato"/>
                <a:ea typeface="Lato"/>
                <a:cs typeface="Lato"/>
              </a:rPr>
              <a:t>MUST</a:t>
            </a:r>
            <a:r>
              <a:rPr lang="en-GB" sz="1600" dirty="0">
                <a:solidFill>
                  <a:srgbClr val="000000"/>
                </a:solidFill>
                <a:latin typeface="Lato"/>
                <a:ea typeface="Lato"/>
                <a:cs typeface="Lato"/>
              </a:rPr>
              <a:t> attend</a:t>
            </a:r>
          </a:p>
          <a:p>
            <a:pPr marL="285750" indent="-285750">
              <a:spcAft>
                <a:spcPts val="1200"/>
              </a:spcAft>
              <a:buFont typeface="Arial" panose="020B0604020202020204" pitchFamily="34" charset="0"/>
              <a:buChar char="•"/>
            </a:pPr>
            <a:r>
              <a:rPr lang="en-GB" sz="1600" dirty="0">
                <a:solidFill>
                  <a:srgbClr val="000000"/>
                </a:solidFill>
                <a:latin typeface="Lato"/>
                <a:ea typeface="Lato"/>
                <a:cs typeface="Lato"/>
              </a:rPr>
              <a:t>These sessions also provide National Numeracy with an opportunity to share relevant updates to schools.</a:t>
            </a:r>
          </a:p>
          <a:p>
            <a:pPr marL="285750" indent="-285750">
              <a:spcAft>
                <a:spcPts val="1200"/>
              </a:spcAft>
              <a:buFont typeface="Arial" panose="020B0604020202020204" pitchFamily="34" charset="0"/>
              <a:buChar char="•"/>
            </a:pPr>
            <a:r>
              <a:rPr lang="en-GB" sz="1600" dirty="0">
                <a:solidFill>
                  <a:srgbClr val="000000"/>
                </a:solidFill>
                <a:latin typeface="Lato"/>
                <a:ea typeface="Lato"/>
                <a:cs typeface="Lato"/>
              </a:rPr>
              <a:t>Short survey to be completed after the Forum.</a:t>
            </a:r>
          </a:p>
          <a:p>
            <a:pPr marL="285750" indent="-285750">
              <a:spcAft>
                <a:spcPts val="1200"/>
              </a:spcAft>
              <a:buFont typeface="Arial" panose="020B0604020202020204" pitchFamily="34" charset="0"/>
              <a:buChar char="•"/>
            </a:pPr>
            <a:r>
              <a:rPr lang="en-GB" sz="1600" dirty="0">
                <a:solidFill>
                  <a:srgbClr val="000000"/>
                </a:solidFill>
                <a:latin typeface="Lato"/>
                <a:ea typeface="Lato"/>
                <a:cs typeface="Lato"/>
              </a:rPr>
              <a:t>Dates and registration links are on the calendar. Please add to diaries asap.</a:t>
            </a:r>
          </a:p>
        </p:txBody>
      </p:sp>
      <p:pic>
        <p:nvPicPr>
          <p:cNvPr id="5" name="Graphic 4" descr="Harvey Balls 0% with solid fill">
            <a:extLst>
              <a:ext uri="{FF2B5EF4-FFF2-40B4-BE49-F238E27FC236}">
                <a16:creationId xmlns:a16="http://schemas.microsoft.com/office/drawing/2014/main" id="{C753651B-3DD8-A367-261B-6A49A4F28B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8" name="Graphic 7" descr="Tea with solid fill">
            <a:extLst>
              <a:ext uri="{FF2B5EF4-FFF2-40B4-BE49-F238E27FC236}">
                <a16:creationId xmlns:a16="http://schemas.microsoft.com/office/drawing/2014/main" id="{E349A0DF-5CD3-B932-3A30-418D6628F9A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0" name="Graphic 9" descr="Harvey Balls 25% with solid fill">
            <a:extLst>
              <a:ext uri="{FF2B5EF4-FFF2-40B4-BE49-F238E27FC236}">
                <a16:creationId xmlns:a16="http://schemas.microsoft.com/office/drawing/2014/main" id="{ADA453F4-6363-A3EF-ACF3-7D249DA4B5B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2" name="Graphic 11" descr="Harvey Balls 100% with solid fill">
            <a:extLst>
              <a:ext uri="{FF2B5EF4-FFF2-40B4-BE49-F238E27FC236}">
                <a16:creationId xmlns:a16="http://schemas.microsoft.com/office/drawing/2014/main" id="{6CA04AFF-E5E0-60E8-F83E-C2CD9F6D1F2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4" name="Graphic 13" descr="Harvey Balls 65% with solid fill">
            <a:extLst>
              <a:ext uri="{FF2B5EF4-FFF2-40B4-BE49-F238E27FC236}">
                <a16:creationId xmlns:a16="http://schemas.microsoft.com/office/drawing/2014/main" id="{49FAB00E-7DF2-280E-0F3A-266A2D1F688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26" name="Graphic 25" descr="Harvey Balls 75% with solid fill">
            <a:extLst>
              <a:ext uri="{FF2B5EF4-FFF2-40B4-BE49-F238E27FC236}">
                <a16:creationId xmlns:a16="http://schemas.microsoft.com/office/drawing/2014/main" id="{9EEE05FB-0C34-F6AB-E3C5-6F5BC779986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8" name="Graphic 27" descr="Harvey Balls 85% with solid fill">
            <a:extLst>
              <a:ext uri="{FF2B5EF4-FFF2-40B4-BE49-F238E27FC236}">
                <a16:creationId xmlns:a16="http://schemas.microsoft.com/office/drawing/2014/main" id="{ADF26EBD-4EC2-6329-5B33-57B759CF9F2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30" name="Graphic 29" descr="Harvey Balls 10% with solid fill">
            <a:extLst>
              <a:ext uri="{FF2B5EF4-FFF2-40B4-BE49-F238E27FC236}">
                <a16:creationId xmlns:a16="http://schemas.microsoft.com/office/drawing/2014/main" id="{9F01E323-D4C8-57DC-4F60-49AE5A62FF8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32" name="Graphic 31" descr="Harvey Balls 45% with solid fill">
            <a:extLst>
              <a:ext uri="{FF2B5EF4-FFF2-40B4-BE49-F238E27FC236}">
                <a16:creationId xmlns:a16="http://schemas.microsoft.com/office/drawing/2014/main" id="{155BD7D3-A316-950A-9598-2CB0362F27F9}"/>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2" name="TextBox 1">
            <a:extLst>
              <a:ext uri="{FF2B5EF4-FFF2-40B4-BE49-F238E27FC236}">
                <a16:creationId xmlns:a16="http://schemas.microsoft.com/office/drawing/2014/main" id="{DF4C54BA-E4D7-FCA5-3D33-80A4E2B55A06}"/>
              </a:ext>
            </a:extLst>
          </p:cNvPr>
          <p:cNvSpPr txBox="1"/>
          <p:nvPr/>
        </p:nvSpPr>
        <p:spPr>
          <a:xfrm>
            <a:off x="4905761" y="2438354"/>
            <a:ext cx="3965928" cy="3693319"/>
          </a:xfrm>
          <a:prstGeom prst="rect">
            <a:avLst/>
          </a:prstGeom>
          <a:noFill/>
        </p:spPr>
        <p:txBody>
          <a:bodyPr wrap="square" lIns="91440" tIns="45720" rIns="91440" bIns="45720" rtlCol="0" anchor="t">
            <a:spAutoFit/>
          </a:bodyPr>
          <a:lstStyle/>
          <a:p>
            <a:pPr marL="285750" indent="-285750">
              <a:spcAft>
                <a:spcPts val="1200"/>
              </a:spcAft>
              <a:buFont typeface="Arial" pitchFamily="34" charset="0"/>
              <a:buChar char="•"/>
              <a:defRPr b="0" i="0"/>
            </a:pPr>
            <a:r>
              <a:rPr lang="1106" sz="1600" dirty="0">
                <a:solidFill>
                  <a:srgbClr val="000000"/>
                </a:solidFill>
                <a:latin typeface="Lato"/>
                <a:ea typeface="Lato"/>
                <a:cs typeface="Lato"/>
              </a:rPr>
              <a:t>Fforwm ar-lein awr o hyd bob tymor</a:t>
            </a:r>
          </a:p>
          <a:p>
            <a:pPr marL="285750" indent="-285750">
              <a:spcAft>
                <a:spcPts val="1200"/>
              </a:spcAft>
              <a:buFont typeface="Arial" pitchFamily="34" charset="0"/>
              <a:buChar char="•"/>
              <a:defRPr b="0" i="0"/>
            </a:pPr>
            <a:r>
              <a:rPr lang="1106" sz="1600" dirty="0">
                <a:solidFill>
                  <a:srgbClr val="000000"/>
                </a:solidFill>
                <a:latin typeface="Lato"/>
                <a:ea typeface="Lato"/>
                <a:cs typeface="Lato"/>
              </a:rPr>
              <a:t>Dewis o ddau amser pan allwch fod yn bresennol</a:t>
            </a:r>
          </a:p>
          <a:p>
            <a:pPr marL="285750" indent="-285750">
              <a:spcAft>
                <a:spcPts val="1200"/>
              </a:spcAft>
              <a:buFont typeface="Arial" pitchFamily="34" charset="0"/>
              <a:buChar char="•"/>
              <a:defRPr b="0" i="0"/>
            </a:pPr>
            <a:r>
              <a:rPr lang="1106" sz="1600" u="sng" dirty="0">
                <a:solidFill>
                  <a:srgbClr val="000000"/>
                </a:solidFill>
                <a:latin typeface="Lato"/>
                <a:ea typeface="Lato"/>
                <a:cs typeface="Lato"/>
              </a:rPr>
              <a:t>RHAID</a:t>
            </a:r>
            <a:r>
              <a:rPr lang="1106" sz="1600" dirty="0">
                <a:solidFill>
                  <a:srgbClr val="000000"/>
                </a:solidFill>
                <a:latin typeface="Lato"/>
                <a:ea typeface="Lato"/>
                <a:cs typeface="Lato"/>
              </a:rPr>
              <a:t> i aelod o staff fod yn bresennol</a:t>
            </a:r>
          </a:p>
          <a:p>
            <a:pPr marL="285750" indent="-285750">
              <a:spcAft>
                <a:spcPts val="1200"/>
              </a:spcAft>
              <a:buFont typeface="Arial" pitchFamily="34" charset="0"/>
              <a:buChar char="•"/>
              <a:defRPr b="0" i="0"/>
            </a:pPr>
            <a:r>
              <a:rPr lang="1106" sz="1600" dirty="0">
                <a:solidFill>
                  <a:srgbClr val="000000"/>
                </a:solidFill>
                <a:latin typeface="Lato"/>
                <a:ea typeface="Lato"/>
                <a:cs typeface="Lato"/>
              </a:rPr>
              <a:t>Mae'r sesiynau hyn hefyd yn rhoi cyfle i National Numeracy rannu diweddariadau perthnasol ag ysgolion. </a:t>
            </a:r>
          </a:p>
          <a:p>
            <a:pPr marL="285750" indent="-285750">
              <a:spcAft>
                <a:spcPts val="1200"/>
              </a:spcAft>
              <a:buFont typeface="Arial" pitchFamily="34" charset="0"/>
              <a:buChar char="•"/>
              <a:defRPr b="0" i="0"/>
            </a:pPr>
            <a:r>
              <a:rPr lang="1106" sz="1600" dirty="0">
                <a:solidFill>
                  <a:srgbClr val="000000"/>
                </a:solidFill>
                <a:latin typeface="Lato"/>
                <a:ea typeface="Lato"/>
                <a:cs typeface="Lato"/>
              </a:rPr>
              <a:t>Arolygon byr i'w llenwi ar ôl y Fforwm</a:t>
            </a:r>
          </a:p>
          <a:p>
            <a:pPr marL="285750" indent="-285750">
              <a:spcAft>
                <a:spcPts val="1200"/>
              </a:spcAft>
              <a:buFont typeface="Arial" pitchFamily="34" charset="0"/>
              <a:buChar char="•"/>
              <a:defRPr b="0" i="0"/>
            </a:pPr>
            <a:r>
              <a:rPr lang="1106" sz="1600" dirty="0">
                <a:solidFill>
                  <a:srgbClr val="000000"/>
                </a:solidFill>
                <a:latin typeface="Lato"/>
                <a:ea typeface="Lato"/>
                <a:cs typeface="Lato"/>
              </a:rPr>
              <a:t>Mae dyddiadau a dolenni ar gyfer cofrestru ar y calendr. Ychwanegwch y rhain at eich dyddiaduron ar unwaith. </a:t>
            </a:r>
          </a:p>
        </p:txBody>
      </p:sp>
      <p:cxnSp>
        <p:nvCxnSpPr>
          <p:cNvPr id="4" name="Straight Connector 3">
            <a:extLst>
              <a:ext uri="{FF2B5EF4-FFF2-40B4-BE49-F238E27FC236}">
                <a16:creationId xmlns:a16="http://schemas.microsoft.com/office/drawing/2014/main" id="{D82E1E00-3D58-8777-EE04-9AE8B4B7AA79}"/>
              </a:ext>
            </a:extLst>
          </p:cNvPr>
          <p:cNvCxnSpPr>
            <a:cxnSpLocks/>
          </p:cNvCxnSpPr>
          <p:nvPr/>
        </p:nvCxnSpPr>
        <p:spPr>
          <a:xfrm>
            <a:off x="4645153" y="2120229"/>
            <a:ext cx="0" cy="4345892"/>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98825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F2288-8F67-A889-2843-7C945C543FDE}"/>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EB52653-5FA9-3FA3-A1F5-2A045290AAAA}"/>
              </a:ext>
            </a:extLst>
          </p:cNvPr>
          <p:cNvSpPr>
            <a:spLocks noGrp="1"/>
          </p:cNvSpPr>
          <p:nvPr>
            <p:ph type="body" sz="quarter" idx="13"/>
          </p:nvPr>
        </p:nvSpPr>
        <p:spPr/>
        <p:txBody>
          <a:bodyPr/>
          <a:lstStyle/>
          <a:p>
            <a:r>
              <a:rPr lang="en-GB" sz="3000" b="1" dirty="0"/>
              <a:t>Volunteering</a:t>
            </a:r>
          </a:p>
          <a:p>
            <a:r>
              <a:rPr lang="1106" sz="3000" b="1" dirty="0"/>
              <a:t>Gwirfoddoli</a:t>
            </a:r>
          </a:p>
          <a:p>
            <a:endParaRPr lang="en-GB" sz="3000" b="1" dirty="0"/>
          </a:p>
        </p:txBody>
      </p:sp>
      <p:sp>
        <p:nvSpPr>
          <p:cNvPr id="7" name="TextBox 6">
            <a:extLst>
              <a:ext uri="{FF2B5EF4-FFF2-40B4-BE49-F238E27FC236}">
                <a16:creationId xmlns:a16="http://schemas.microsoft.com/office/drawing/2014/main" id="{2464B93B-E39B-0839-8464-BCB0DD4D31D1}"/>
              </a:ext>
            </a:extLst>
          </p:cNvPr>
          <p:cNvSpPr txBox="1"/>
          <p:nvPr/>
        </p:nvSpPr>
        <p:spPr>
          <a:xfrm>
            <a:off x="840693" y="2087463"/>
            <a:ext cx="4526835" cy="2154436"/>
          </a:xfrm>
          <a:prstGeom prst="rect">
            <a:avLst/>
          </a:prstGeom>
          <a:noFill/>
        </p:spPr>
        <p:txBody>
          <a:bodyPr wrap="square" rtlCol="0">
            <a:spAutoFit/>
          </a:bodyPr>
          <a:lstStyle/>
          <a:p>
            <a:pPr>
              <a:spcAft>
                <a:spcPts val="600"/>
              </a:spcAft>
            </a:pPr>
            <a:r>
              <a:rPr lang="en-GB" sz="1300" b="1" dirty="0">
                <a:solidFill>
                  <a:srgbClr val="000000"/>
                </a:solidFill>
                <a:latin typeface="Lato" panose="020F0502020204030203" pitchFamily="34" charset="0"/>
                <a:ea typeface="Lato" panose="020F0502020204030203" pitchFamily="34" charset="0"/>
                <a:cs typeface="Lato" panose="020F0502020204030203" pitchFamily="34" charset="0"/>
              </a:rPr>
              <a:t>‘My Maths Story’ assembly</a:t>
            </a:r>
          </a:p>
          <a:p>
            <a:pPr marL="285750" indent="-285750">
              <a:spcAft>
                <a:spcPts val="600"/>
              </a:spcAft>
              <a:buFont typeface="Arial" panose="020B0604020202020204" pitchFamily="34" charset="0"/>
              <a:buChar char="•"/>
            </a:pPr>
            <a:r>
              <a:rPr lang="en-GB" sz="1300" dirty="0">
                <a:solidFill>
                  <a:srgbClr val="000000"/>
                </a:solidFill>
                <a:latin typeface="Lato" panose="020F0502020204030203" pitchFamily="34" charset="0"/>
                <a:ea typeface="Lato" panose="020F0502020204030203" pitchFamily="34" charset="0"/>
                <a:cs typeface="Lato" panose="020F0502020204030203" pitchFamily="34" charset="0"/>
              </a:rPr>
              <a:t>Suitable for KS2</a:t>
            </a:r>
          </a:p>
          <a:p>
            <a:pPr marL="285750" indent="-285750">
              <a:spcAft>
                <a:spcPts val="600"/>
              </a:spcAft>
              <a:buFont typeface="Arial" panose="020B0604020202020204" pitchFamily="34" charset="0"/>
              <a:buChar char="•"/>
            </a:pPr>
            <a:r>
              <a:rPr lang="en-GB" sz="1300" dirty="0">
                <a:solidFill>
                  <a:srgbClr val="000000"/>
                </a:solidFill>
                <a:latin typeface="Lato" panose="020F0502020204030203" pitchFamily="34" charset="0"/>
                <a:ea typeface="Lato" panose="020F0502020204030203" pitchFamily="34" charset="0"/>
                <a:cs typeface="Lato" panose="020F0502020204030203" pitchFamily="34" charset="0"/>
              </a:rPr>
              <a:t>15-20 mins</a:t>
            </a:r>
          </a:p>
          <a:p>
            <a:pPr>
              <a:spcAft>
                <a:spcPts val="600"/>
              </a:spcAft>
            </a:pPr>
            <a:r>
              <a:rPr lang="en-GB" sz="1300" b="1" dirty="0">
                <a:solidFill>
                  <a:srgbClr val="000000"/>
                </a:solidFill>
                <a:latin typeface="Lato" panose="020F0502020204030203" pitchFamily="34" charset="0"/>
                <a:ea typeface="Lato" panose="020F0502020204030203" pitchFamily="34" charset="0"/>
                <a:cs typeface="Lato" panose="020F0502020204030203" pitchFamily="34" charset="0"/>
              </a:rPr>
              <a:t>‘Maths in the Real World’ classroom session</a:t>
            </a:r>
          </a:p>
          <a:p>
            <a:pPr marL="285750" indent="-285750">
              <a:spcAft>
                <a:spcPts val="600"/>
              </a:spcAft>
              <a:buFont typeface="Arial" panose="020B0604020202020204" pitchFamily="34" charset="0"/>
              <a:buChar char="•"/>
            </a:pPr>
            <a:r>
              <a:rPr lang="en-GB" sz="1300" dirty="0">
                <a:solidFill>
                  <a:srgbClr val="000000"/>
                </a:solidFill>
                <a:latin typeface="Lato" panose="020F0502020204030203" pitchFamily="34" charset="0"/>
                <a:ea typeface="Lato" panose="020F0502020204030203" pitchFamily="34" charset="0"/>
                <a:cs typeface="Lato" panose="020F0502020204030203" pitchFamily="34" charset="0"/>
              </a:rPr>
              <a:t>Teacher facilitated, volunteer-supported</a:t>
            </a:r>
          </a:p>
          <a:p>
            <a:pPr marL="285750" indent="-285750">
              <a:spcAft>
                <a:spcPts val="600"/>
              </a:spcAft>
              <a:buFont typeface="Arial" panose="020B0604020202020204" pitchFamily="34" charset="0"/>
              <a:buChar char="•"/>
            </a:pPr>
            <a:r>
              <a:rPr lang="en-GB" sz="1300" dirty="0">
                <a:solidFill>
                  <a:srgbClr val="000000"/>
                </a:solidFill>
                <a:latin typeface="Lato" panose="020F0502020204030203" pitchFamily="34" charset="0"/>
                <a:ea typeface="Lato" panose="020F0502020204030203" pitchFamily="34" charset="0"/>
                <a:cs typeface="Lato" panose="020F0502020204030203" pitchFamily="34" charset="0"/>
              </a:rPr>
              <a:t>Y4-6</a:t>
            </a:r>
          </a:p>
          <a:p>
            <a:pPr>
              <a:spcAft>
                <a:spcPts val="600"/>
              </a:spcAft>
            </a:pPr>
            <a:r>
              <a:rPr lang="en-GB" sz="1300" b="1" dirty="0">
                <a:solidFill>
                  <a:srgbClr val="000000"/>
                </a:solidFill>
                <a:latin typeface="Lato" panose="020F0502020204030203" pitchFamily="34" charset="0"/>
                <a:ea typeface="Lato" panose="020F0502020204030203" pitchFamily="34" charset="0"/>
                <a:cs typeface="Lato" panose="020F0502020204030203" pitchFamily="34" charset="0"/>
              </a:rPr>
              <a:t>A member of the Volunteering team will be in touch when we have a volunteer available. </a:t>
            </a:r>
            <a:r>
              <a:rPr lang="en-GB" sz="1300" b="1" u="sng" dirty="0">
                <a:solidFill>
                  <a:srgbClr val="000000"/>
                </a:solidFill>
                <a:latin typeface="Lato" panose="020F0502020204030203" pitchFamily="34" charset="0"/>
                <a:ea typeface="Lato" panose="020F0502020204030203" pitchFamily="34" charset="0"/>
                <a:cs typeface="Lato" panose="020F0502020204030203" pitchFamily="34" charset="0"/>
              </a:rPr>
              <a:t>Please reply promptly.</a:t>
            </a:r>
          </a:p>
        </p:txBody>
      </p:sp>
      <p:pic>
        <p:nvPicPr>
          <p:cNvPr id="15" name="Picture 14" descr="A person sitting at a table with a group of children&#10;&#10;AI-generated content may be incorrect.">
            <a:extLst>
              <a:ext uri="{FF2B5EF4-FFF2-40B4-BE49-F238E27FC236}">
                <a16:creationId xmlns:a16="http://schemas.microsoft.com/office/drawing/2014/main" id="{77D33855-6797-7810-3483-855D827194A4}"/>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512451" y="4507406"/>
            <a:ext cx="3275294" cy="2183392"/>
          </a:xfrm>
          <a:prstGeom prst="rect">
            <a:avLst/>
          </a:prstGeom>
        </p:spPr>
      </p:pic>
      <p:pic>
        <p:nvPicPr>
          <p:cNvPr id="17" name="Picture 16" descr="A person standing in front of a group of people in a classroom&#10;&#10;AI-generated content may be incorrect.">
            <a:extLst>
              <a:ext uri="{FF2B5EF4-FFF2-40B4-BE49-F238E27FC236}">
                <a16:creationId xmlns:a16="http://schemas.microsoft.com/office/drawing/2014/main" id="{B6035543-86B2-1822-5A91-8E5529D313B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512451" y="1925160"/>
            <a:ext cx="3257739" cy="2443304"/>
          </a:xfrm>
          <a:prstGeom prst="rect">
            <a:avLst/>
          </a:prstGeom>
        </p:spPr>
      </p:pic>
      <p:pic>
        <p:nvPicPr>
          <p:cNvPr id="6" name="Graphic 5" descr="Harvey Balls 0% with solid fill">
            <a:extLst>
              <a:ext uri="{FF2B5EF4-FFF2-40B4-BE49-F238E27FC236}">
                <a16:creationId xmlns:a16="http://schemas.microsoft.com/office/drawing/2014/main" id="{C07C6AC5-36BF-6759-3BA2-93E500AB73E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9" name="Graphic 8" descr="Tea with solid fill">
            <a:extLst>
              <a:ext uri="{FF2B5EF4-FFF2-40B4-BE49-F238E27FC236}">
                <a16:creationId xmlns:a16="http://schemas.microsoft.com/office/drawing/2014/main" id="{11F3402C-25C5-D9E6-7C57-78E80A6F41C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1" name="Graphic 10" descr="Harvey Balls 25% with solid fill">
            <a:extLst>
              <a:ext uri="{FF2B5EF4-FFF2-40B4-BE49-F238E27FC236}">
                <a16:creationId xmlns:a16="http://schemas.microsoft.com/office/drawing/2014/main" id="{CA33A610-239D-A9DE-9932-A64AEA3E2DE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3" name="Graphic 12" descr="Harvey Balls 100% with solid fill">
            <a:extLst>
              <a:ext uri="{FF2B5EF4-FFF2-40B4-BE49-F238E27FC236}">
                <a16:creationId xmlns:a16="http://schemas.microsoft.com/office/drawing/2014/main" id="{D34472A2-00A3-663D-3A5F-DF6F5919828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23" name="Graphic 22" descr="Harvey Balls 65% with solid fill">
            <a:extLst>
              <a:ext uri="{FF2B5EF4-FFF2-40B4-BE49-F238E27FC236}">
                <a16:creationId xmlns:a16="http://schemas.microsoft.com/office/drawing/2014/main" id="{ADCDE7D6-0EF4-A1E1-7293-9B76FF2D1DD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7" name="Graphic 26" descr="Harvey Balls 75% with solid fill">
            <a:extLst>
              <a:ext uri="{FF2B5EF4-FFF2-40B4-BE49-F238E27FC236}">
                <a16:creationId xmlns:a16="http://schemas.microsoft.com/office/drawing/2014/main" id="{32C59D67-2B4F-DDC4-AC77-52870E8A5D7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9" name="Graphic 28" descr="Harvey Balls 85% with solid fill">
            <a:extLst>
              <a:ext uri="{FF2B5EF4-FFF2-40B4-BE49-F238E27FC236}">
                <a16:creationId xmlns:a16="http://schemas.microsoft.com/office/drawing/2014/main" id="{76E25F87-18FC-2F37-6814-5C96F54EAB8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31" name="Graphic 30" descr="Harvey Balls 10% with solid fill">
            <a:extLst>
              <a:ext uri="{FF2B5EF4-FFF2-40B4-BE49-F238E27FC236}">
                <a16:creationId xmlns:a16="http://schemas.microsoft.com/office/drawing/2014/main" id="{07F73251-030D-5207-B0BD-4EE51E8E611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33" name="Graphic 32" descr="Harvey Balls 45% with solid fill">
            <a:extLst>
              <a:ext uri="{FF2B5EF4-FFF2-40B4-BE49-F238E27FC236}">
                <a16:creationId xmlns:a16="http://schemas.microsoft.com/office/drawing/2014/main" id="{17C27322-1555-970C-53A1-08FC8E903757}"/>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
        <p:nvSpPr>
          <p:cNvPr id="4" name="TextBox 3">
            <a:extLst>
              <a:ext uri="{FF2B5EF4-FFF2-40B4-BE49-F238E27FC236}">
                <a16:creationId xmlns:a16="http://schemas.microsoft.com/office/drawing/2014/main" id="{1945F07F-2D96-0D53-D3D5-9DF7A9C48264}"/>
              </a:ext>
            </a:extLst>
          </p:cNvPr>
          <p:cNvSpPr txBox="1"/>
          <p:nvPr/>
        </p:nvSpPr>
        <p:spPr>
          <a:xfrm>
            <a:off x="781812" y="4401494"/>
            <a:ext cx="4585716" cy="2354491"/>
          </a:xfrm>
          <a:prstGeom prst="rect">
            <a:avLst/>
          </a:prstGeom>
          <a:noFill/>
        </p:spPr>
        <p:txBody>
          <a:bodyPr wrap="square">
            <a:spAutoFit/>
          </a:bodyPr>
          <a:lstStyle/>
          <a:p>
            <a:pPr>
              <a:spcAft>
                <a:spcPts val="600"/>
              </a:spcAft>
              <a:defRPr b="0" i="0"/>
            </a:pPr>
            <a:r>
              <a:rPr lang="1106" sz="1300" b="1" dirty="0">
                <a:solidFill>
                  <a:srgbClr val="000000"/>
                </a:solidFill>
                <a:latin typeface="Lato" panose="020F0502020204030203" pitchFamily="34" charset="77"/>
                <a:ea typeface="Lato" panose="020F0502020204030203" pitchFamily="34" charset="0"/>
                <a:cs typeface="Lato" panose="020F0502020204030203" pitchFamily="34" charset="0"/>
              </a:rPr>
              <a:t>Gwasanaeth ‘Fy Stori Mathemateg’</a:t>
            </a:r>
          </a:p>
          <a:p>
            <a:pPr marL="285750" indent="-285750">
              <a:spcAft>
                <a:spcPts val="600"/>
              </a:spcAft>
              <a:buFont typeface="Arial" pitchFamily="34" charset="0"/>
              <a:buChar char="•"/>
              <a:defRPr b="0" i="0"/>
            </a:pPr>
            <a:r>
              <a:rPr lang="1106" sz="1300" dirty="0">
                <a:solidFill>
                  <a:srgbClr val="000000"/>
                </a:solidFill>
                <a:latin typeface="Lato" panose="020F0502020204030203" pitchFamily="34" charset="77"/>
                <a:ea typeface="Lato" panose="020F0502020204030203" pitchFamily="34" charset="0"/>
                <a:cs typeface="Lato" panose="020F0502020204030203" pitchFamily="34" charset="0"/>
              </a:rPr>
              <a:t>Yn addas ar gyfer CA2</a:t>
            </a:r>
          </a:p>
          <a:p>
            <a:pPr marL="285750" indent="-285750">
              <a:spcAft>
                <a:spcPts val="600"/>
              </a:spcAft>
              <a:buFont typeface="Arial" pitchFamily="34" charset="0"/>
              <a:buChar char="•"/>
              <a:defRPr b="0" i="0"/>
            </a:pPr>
            <a:r>
              <a:rPr lang="1106" sz="1300" dirty="0">
                <a:solidFill>
                  <a:srgbClr val="000000"/>
                </a:solidFill>
                <a:latin typeface="Lato" panose="020F0502020204030203" pitchFamily="34" charset="77"/>
                <a:ea typeface="Lato" panose="020F0502020204030203" pitchFamily="34" charset="0"/>
                <a:cs typeface="Lato" panose="020F0502020204030203" pitchFamily="34" charset="0"/>
              </a:rPr>
              <a:t>15-20 munud</a:t>
            </a:r>
          </a:p>
          <a:p>
            <a:pPr>
              <a:spcAft>
                <a:spcPts val="600"/>
              </a:spcAft>
              <a:defRPr b="0" i="0"/>
            </a:pPr>
            <a:r>
              <a:rPr lang="1106" sz="1300" b="1" dirty="0">
                <a:solidFill>
                  <a:srgbClr val="000000"/>
                </a:solidFill>
                <a:latin typeface="Lato" panose="020F0502020204030203" pitchFamily="34" charset="77"/>
                <a:ea typeface="Lato" panose="020F0502020204030203" pitchFamily="34" charset="0"/>
                <a:cs typeface="Lato" panose="020F0502020204030203" pitchFamily="34" charset="0"/>
              </a:rPr>
              <a:t>Sesiwn ystafell ddosbarth ‘Mathemateg yn y Byd Go Iawn’</a:t>
            </a:r>
          </a:p>
          <a:p>
            <a:pPr marL="285750" indent="-285750">
              <a:spcAft>
                <a:spcPts val="600"/>
              </a:spcAft>
              <a:buFont typeface="Arial" pitchFamily="34" charset="0"/>
              <a:buChar char="•"/>
              <a:defRPr b="0" i="0"/>
            </a:pPr>
            <a:r>
              <a:rPr lang="1106" sz="1300" dirty="0">
                <a:solidFill>
                  <a:srgbClr val="000000"/>
                </a:solidFill>
                <a:latin typeface="Lato" panose="020F0502020204030203" pitchFamily="34" charset="77"/>
                <a:ea typeface="Lato" panose="020F0502020204030203" pitchFamily="34" charset="0"/>
                <a:cs typeface="Lato" panose="020F0502020204030203" pitchFamily="34" charset="0"/>
              </a:rPr>
              <a:t>Yn cael ei hwyluso gan yr athro a'i chefnogi gan wirfoddolwyr</a:t>
            </a:r>
          </a:p>
          <a:p>
            <a:pPr marL="285750" indent="-285750">
              <a:spcAft>
                <a:spcPts val="600"/>
              </a:spcAft>
              <a:buFont typeface="Arial" pitchFamily="34" charset="0"/>
              <a:buChar char="•"/>
              <a:defRPr b="0" i="0"/>
            </a:pPr>
            <a:r>
              <a:rPr lang="1106" sz="1300" dirty="0">
                <a:solidFill>
                  <a:srgbClr val="000000"/>
                </a:solidFill>
                <a:latin typeface="Lato" panose="020F0502020204030203" pitchFamily="34" charset="77"/>
                <a:ea typeface="Lato" panose="020F0502020204030203" pitchFamily="34" charset="0"/>
                <a:cs typeface="Lato" panose="020F0502020204030203" pitchFamily="34" charset="0"/>
              </a:rPr>
              <a:t>Bl4-6</a:t>
            </a:r>
          </a:p>
          <a:p>
            <a:pPr>
              <a:spcAft>
                <a:spcPts val="600"/>
              </a:spcAft>
              <a:defRPr b="0" i="0"/>
            </a:pPr>
            <a:r>
              <a:rPr lang="1106" sz="1300" b="1" dirty="0">
                <a:solidFill>
                  <a:srgbClr val="000000"/>
                </a:solidFill>
                <a:latin typeface="Lato" panose="020F0502020204030203" pitchFamily="34" charset="77"/>
                <a:ea typeface="Lato" panose="020F0502020204030203" pitchFamily="34" charset="0"/>
                <a:cs typeface="Lato" panose="020F0502020204030203" pitchFamily="34" charset="0"/>
              </a:rPr>
              <a:t>Bydd aelod o'r tîm Gwirfoddoli yn cysylltu pan fydd gennym wirfoddolwr ar gael. </a:t>
            </a:r>
            <a:r>
              <a:rPr lang="1106" sz="1300" b="1" u="sng" dirty="0">
                <a:solidFill>
                  <a:srgbClr val="000000"/>
                </a:solidFill>
                <a:latin typeface="Lato" panose="020F0502020204030203" pitchFamily="34" charset="77"/>
                <a:ea typeface="Lato" panose="020F0502020204030203" pitchFamily="34" charset="0"/>
                <a:cs typeface="Lato" panose="020F0502020204030203" pitchFamily="34" charset="0"/>
              </a:rPr>
              <a:t>Gofalwch ymateb yn brydlon. </a:t>
            </a:r>
          </a:p>
        </p:txBody>
      </p:sp>
      <p:cxnSp>
        <p:nvCxnSpPr>
          <p:cNvPr id="5" name="Straight Connector 4">
            <a:extLst>
              <a:ext uri="{FF2B5EF4-FFF2-40B4-BE49-F238E27FC236}">
                <a16:creationId xmlns:a16="http://schemas.microsoft.com/office/drawing/2014/main" id="{CD485233-2892-B041-F42E-5ED54C6FE463}"/>
              </a:ext>
            </a:extLst>
          </p:cNvPr>
          <p:cNvCxnSpPr>
            <a:cxnSpLocks/>
          </p:cNvCxnSpPr>
          <p:nvPr/>
        </p:nvCxnSpPr>
        <p:spPr>
          <a:xfrm flipH="1">
            <a:off x="822405" y="4316406"/>
            <a:ext cx="4545467"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91739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D07D3A-73E1-3B69-666C-F48AF6A0EC6D}"/>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707EC11-3AAE-F651-B587-304F5378ADC4}"/>
              </a:ext>
            </a:extLst>
          </p:cNvPr>
          <p:cNvSpPr>
            <a:spLocks noGrp="1"/>
          </p:cNvSpPr>
          <p:nvPr>
            <p:ph type="body" sz="quarter" idx="13"/>
          </p:nvPr>
        </p:nvSpPr>
        <p:spPr/>
        <p:txBody>
          <a:bodyPr/>
          <a:lstStyle/>
          <a:p>
            <a:r>
              <a:rPr lang="en-GB" sz="3000" b="1" dirty="0"/>
              <a:t>Feeling Better About Maths</a:t>
            </a:r>
          </a:p>
          <a:p>
            <a:r>
              <a:rPr lang="1106" sz="3000" b="1" dirty="0"/>
              <a:t>Teimlo'n Well Ynghylch Mathemateg</a:t>
            </a:r>
          </a:p>
        </p:txBody>
      </p:sp>
      <p:sp>
        <p:nvSpPr>
          <p:cNvPr id="2" name="TextBox 1">
            <a:extLst>
              <a:ext uri="{FF2B5EF4-FFF2-40B4-BE49-F238E27FC236}">
                <a16:creationId xmlns:a16="http://schemas.microsoft.com/office/drawing/2014/main" id="{713D4DF8-7AAF-3423-BE0A-0A77850B011B}"/>
              </a:ext>
            </a:extLst>
          </p:cNvPr>
          <p:cNvSpPr txBox="1"/>
          <p:nvPr/>
        </p:nvSpPr>
        <p:spPr>
          <a:xfrm>
            <a:off x="827403" y="2168549"/>
            <a:ext cx="3744597" cy="4616648"/>
          </a:xfrm>
          <a:prstGeom prst="rect">
            <a:avLst/>
          </a:prstGeom>
          <a:noFill/>
        </p:spPr>
        <p:txBody>
          <a:bodyPr wrap="square" lIns="91440" tIns="45720" rIns="91440" bIns="45720" rtlCol="0" anchor="t">
            <a:spAutoFit/>
          </a:bodyPr>
          <a:lstStyle/>
          <a:p>
            <a:r>
              <a:rPr lang="en-GB" sz="1400" dirty="0">
                <a:latin typeface="Lato"/>
                <a:ea typeface="Lato"/>
                <a:cs typeface="Lato"/>
              </a:rPr>
              <a:t>Interactive 2-hour online workshop</a:t>
            </a:r>
          </a:p>
          <a:p>
            <a:endParaRPr lang="en-GB" sz="1400" dirty="0">
              <a:latin typeface="Lato" panose="020F0502020204030203" pitchFamily="34" charset="0"/>
              <a:ea typeface="Lato" panose="020F0502020204030203" pitchFamily="34" charset="0"/>
              <a:cs typeface="Lato" panose="020F0502020204030203" pitchFamily="34" charset="0"/>
            </a:endParaRPr>
          </a:p>
          <a:p>
            <a:r>
              <a:rPr lang="en-GB" sz="1400" b="1" dirty="0">
                <a:latin typeface="Lato"/>
                <a:ea typeface="Lato"/>
                <a:cs typeface="Lato"/>
              </a:rPr>
              <a:t>Aim: </a:t>
            </a:r>
            <a:r>
              <a:rPr lang="en-GB" sz="1400" dirty="0">
                <a:latin typeface="Lato"/>
                <a:ea typeface="Lato"/>
                <a:cs typeface="Lato"/>
              </a:rPr>
              <a:t>To give you the knowledge and skills to support your confidence and positive attitudes towards maths.</a:t>
            </a:r>
          </a:p>
          <a:p>
            <a:endParaRPr lang="en-GB" sz="1400" b="1" dirty="0">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sz="1400" dirty="0">
                <a:latin typeface="Lato"/>
                <a:ea typeface="Lato"/>
                <a:cs typeface="Lato"/>
              </a:rPr>
              <a:t>Resource pack to support ongoing journey</a:t>
            </a:r>
          </a:p>
          <a:p>
            <a:pPr marL="285750" indent="-285750">
              <a:buFont typeface="Arial" panose="020B0604020202020204" pitchFamily="34" charset="0"/>
              <a:buChar char="•"/>
            </a:pPr>
            <a:endParaRPr lang="en-GB" sz="1400" dirty="0">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sz="1400" dirty="0">
                <a:latin typeface="Lato"/>
                <a:ea typeface="Lato"/>
                <a:cs typeface="Lato"/>
              </a:rPr>
              <a:t>Open to all staff, including teaching assistants, during project year</a:t>
            </a:r>
          </a:p>
          <a:p>
            <a:pPr marL="285750" indent="-285750">
              <a:buFont typeface="Arial" panose="020B0604020202020204" pitchFamily="34" charset="0"/>
              <a:buChar char="•"/>
            </a:pPr>
            <a:endParaRPr lang="en-GB" sz="1400" dirty="0">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sz="1400" dirty="0">
                <a:latin typeface="Lato"/>
                <a:ea typeface="Lato"/>
                <a:cs typeface="Lato"/>
              </a:rPr>
              <a:t>Information and dates to be sent in September</a:t>
            </a:r>
            <a:endParaRPr lang="en-GB" sz="1400" dirty="0">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endParaRPr lang="en-GB" sz="1400" dirty="0">
              <a:latin typeface="Lato" panose="020F0502020204030203" pitchFamily="34" charset="0"/>
              <a:ea typeface="Lato" panose="020F0502020204030203" pitchFamily="34" charset="0"/>
              <a:cs typeface="Lato" panose="020F0502020204030203" pitchFamily="34" charset="0"/>
            </a:endParaRPr>
          </a:p>
          <a:p>
            <a:r>
              <a:rPr lang="en-GB" sz="1400" dirty="0">
                <a:latin typeface="Lato"/>
                <a:ea typeface="Lato"/>
                <a:cs typeface="Lato"/>
              </a:rPr>
              <a:t>Designed to be interactive and accessed by each participant on their own individual devices.</a:t>
            </a:r>
            <a:endParaRPr lang="en-GB" sz="1400" dirty="0">
              <a:latin typeface="Lato" panose="020F0502020204030203" pitchFamily="34" charset="0"/>
              <a:ea typeface="Lato" panose="020F0502020204030203" pitchFamily="34" charset="0"/>
              <a:cs typeface="Lato" panose="020F0502020204030203" pitchFamily="34" charset="0"/>
            </a:endParaRPr>
          </a:p>
          <a:p>
            <a:endParaRPr lang="en-GB" sz="1400" dirty="0">
              <a:latin typeface="Lato" panose="020F0502020204030203" pitchFamily="34" charset="0"/>
              <a:ea typeface="Lato" panose="020F0502020204030203" pitchFamily="34" charset="0"/>
              <a:cs typeface="Lato" panose="020F0502020204030203" pitchFamily="34" charset="0"/>
            </a:endParaRPr>
          </a:p>
          <a:p>
            <a:r>
              <a:rPr lang="en-GB" sz="1400" b="1" dirty="0">
                <a:latin typeface="Lato"/>
                <a:ea typeface="Lato"/>
                <a:cs typeface="Lato"/>
              </a:rPr>
              <a:t>There are 10 spaces available for staff throughout the two years.</a:t>
            </a:r>
            <a:endParaRPr lang="en-GB" sz="1400" dirty="0">
              <a:latin typeface="Lato" panose="020F0502020204030203" pitchFamily="34" charset="0"/>
              <a:ea typeface="Lato" panose="020F0502020204030203" pitchFamily="34" charset="0"/>
              <a:cs typeface="Lato" panose="020F0502020204030203" pitchFamily="34" charset="0"/>
            </a:endParaRPr>
          </a:p>
        </p:txBody>
      </p:sp>
      <p:pic>
        <p:nvPicPr>
          <p:cNvPr id="7" name="Graphic 6" descr="Harvey Balls 0% with solid fill">
            <a:extLst>
              <a:ext uri="{FF2B5EF4-FFF2-40B4-BE49-F238E27FC236}">
                <a16:creationId xmlns:a16="http://schemas.microsoft.com/office/drawing/2014/main" id="{4330BA45-CDBE-D367-8402-96F7D8484BC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5" name="Graphic 14" descr="Tea with solid fill">
            <a:extLst>
              <a:ext uri="{FF2B5EF4-FFF2-40B4-BE49-F238E27FC236}">
                <a16:creationId xmlns:a16="http://schemas.microsoft.com/office/drawing/2014/main" id="{8FCB3288-4394-174B-1595-0DA942F23AC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6" name="Graphic 15" descr="Harvey Balls 25% with solid fill">
            <a:extLst>
              <a:ext uri="{FF2B5EF4-FFF2-40B4-BE49-F238E27FC236}">
                <a16:creationId xmlns:a16="http://schemas.microsoft.com/office/drawing/2014/main" id="{B782E9CB-4702-9CF7-6435-374CAAF460A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7" name="Graphic 16" descr="Harvey Balls 100% with solid fill">
            <a:extLst>
              <a:ext uri="{FF2B5EF4-FFF2-40B4-BE49-F238E27FC236}">
                <a16:creationId xmlns:a16="http://schemas.microsoft.com/office/drawing/2014/main" id="{0E849428-3362-E304-1D03-2DC8C9D2977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8" name="Graphic 17" descr="Harvey Balls 65% with solid fill">
            <a:extLst>
              <a:ext uri="{FF2B5EF4-FFF2-40B4-BE49-F238E27FC236}">
                <a16:creationId xmlns:a16="http://schemas.microsoft.com/office/drawing/2014/main" id="{091DBAE3-4F55-9D69-3BB6-76951E2123A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FB8CD71A-78A0-C899-5A21-02791F3BF44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08A34563-1250-31D2-5F37-3B14D5CD750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56CF3681-E622-4E85-A666-F93C50799308}"/>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A89466B7-7050-BD37-6051-A1E441A4C77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4" name="TextBox 3">
            <a:extLst>
              <a:ext uri="{FF2B5EF4-FFF2-40B4-BE49-F238E27FC236}">
                <a16:creationId xmlns:a16="http://schemas.microsoft.com/office/drawing/2014/main" id="{38ABB61D-9FDD-EE03-549A-E1088E200C04}"/>
              </a:ext>
            </a:extLst>
          </p:cNvPr>
          <p:cNvSpPr txBox="1"/>
          <p:nvPr/>
        </p:nvSpPr>
        <p:spPr>
          <a:xfrm>
            <a:off x="4863183" y="2168549"/>
            <a:ext cx="4059936" cy="4185761"/>
          </a:xfrm>
          <a:prstGeom prst="rect">
            <a:avLst/>
          </a:prstGeom>
          <a:noFill/>
        </p:spPr>
        <p:txBody>
          <a:bodyPr wrap="square" lIns="91440" tIns="45720" rIns="91440" bIns="45720" rtlCol="0" anchor="t">
            <a:spAutoFit/>
          </a:bodyPr>
          <a:lstStyle/>
          <a:p>
            <a:pPr>
              <a:defRPr b="0" i="0"/>
            </a:pPr>
            <a:r>
              <a:rPr lang="1106" sz="1400" dirty="0">
                <a:latin typeface="Lato"/>
                <a:ea typeface="Lato"/>
                <a:cs typeface="Lato"/>
              </a:rPr>
              <a:t>Gweithdy ar-lein rhyngweithiol dwyawr o hyd</a:t>
            </a:r>
          </a:p>
          <a:p>
            <a:endParaRPr lang="en-GB" sz="1050" dirty="0">
              <a:latin typeface="Lato"/>
              <a:ea typeface="Lato"/>
              <a:cs typeface="Lato"/>
            </a:endParaRPr>
          </a:p>
          <a:p>
            <a:pPr>
              <a:defRPr b="0" i="0"/>
            </a:pPr>
            <a:r>
              <a:rPr lang="1106" sz="1400" b="1" dirty="0">
                <a:latin typeface="Lato"/>
                <a:ea typeface="Lato"/>
                <a:cs typeface="Lato"/>
              </a:rPr>
              <a:t>Nod: </a:t>
            </a:r>
            <a:r>
              <a:rPr lang="1106" sz="1400" b="0" dirty="0">
                <a:latin typeface="Lato"/>
                <a:ea typeface="Lato"/>
                <a:cs typeface="Lato"/>
              </a:rPr>
              <a:t>Rhoi'r wybodaeth a'r sgiliau i chi i gefnogi eich hyder ac agweddau cadarnhaol tuag at fathemateg</a:t>
            </a:r>
          </a:p>
          <a:p>
            <a:endParaRPr lang="en-GB" sz="1050" b="1" dirty="0">
              <a:latin typeface="Lato" panose="020F0502020204030203" pitchFamily="34" charset="77"/>
              <a:ea typeface="Lato" panose="020F0502020204030203" pitchFamily="34" charset="0"/>
              <a:cs typeface="Lato" panose="020F0502020204030203" pitchFamily="34" charset="0"/>
            </a:endParaRPr>
          </a:p>
          <a:p>
            <a:pPr marL="285750" indent="-285750">
              <a:buFont typeface="Arial" pitchFamily="34" charset="0"/>
              <a:buChar char="•"/>
              <a:defRPr b="0" i="0"/>
            </a:pPr>
            <a:r>
              <a:rPr lang="1106" sz="1400" dirty="0">
                <a:latin typeface="Lato"/>
                <a:ea typeface="Lato"/>
                <a:cs typeface="Lato"/>
              </a:rPr>
              <a:t>Pecyn adnoddau i gefnogi eich taith barhaus</a:t>
            </a:r>
          </a:p>
          <a:p>
            <a:pPr marL="285750" indent="-285750">
              <a:buFont typeface="Arial" pitchFamily="34" charset="0"/>
              <a:buChar char="•"/>
            </a:pPr>
            <a:endParaRPr lang="en-GB" sz="1050" dirty="0">
              <a:latin typeface="Lato"/>
              <a:ea typeface="Lato"/>
              <a:cs typeface="Lato"/>
            </a:endParaRPr>
          </a:p>
          <a:p>
            <a:pPr marL="285750" indent="-285750">
              <a:buFont typeface="Arial" pitchFamily="34" charset="0"/>
              <a:buChar char="•"/>
              <a:defRPr b="0" i="0"/>
            </a:pPr>
            <a:r>
              <a:rPr lang="1106" sz="1400" dirty="0">
                <a:latin typeface="Lato"/>
                <a:ea typeface="Lato"/>
                <a:cs typeface="Lato"/>
              </a:rPr>
              <a:t>Yn agored i'r holl staff, gan gynnwys cynorthwywyr addysgu, yn ystod blwyddyn y prosiect</a:t>
            </a:r>
          </a:p>
          <a:p>
            <a:pPr marL="285750" indent="-285750">
              <a:buFont typeface="Arial" pitchFamily="34" charset="0"/>
              <a:buChar char="•"/>
            </a:pPr>
            <a:endParaRPr lang="en-GB" sz="1050" dirty="0">
              <a:latin typeface="Lato"/>
              <a:ea typeface="Lato"/>
              <a:cs typeface="Lato"/>
            </a:endParaRPr>
          </a:p>
          <a:p>
            <a:pPr marL="285750" indent="-285750">
              <a:buFont typeface="Arial" pitchFamily="34" charset="0"/>
              <a:buChar char="•"/>
              <a:defRPr b="0" i="0"/>
            </a:pPr>
            <a:r>
              <a:rPr lang="1106" sz="1400" dirty="0">
                <a:latin typeface="Lato"/>
                <a:ea typeface="Lato"/>
                <a:cs typeface="Lato"/>
              </a:rPr>
              <a:t>Anfonir yr wybodaeth a'r dyddiadau ym mis Medi</a:t>
            </a:r>
            <a:endParaRPr lang="en-GB" sz="1400" dirty="0">
              <a:latin typeface="Lato"/>
              <a:ea typeface="Lato"/>
              <a:cs typeface="Lato"/>
            </a:endParaRPr>
          </a:p>
          <a:p>
            <a:pPr marL="285750" indent="-285750">
              <a:buFont typeface="Arial" pitchFamily="34" charset="0"/>
              <a:buChar char="•"/>
            </a:pPr>
            <a:endParaRPr lang="en-GB" sz="1400" dirty="0">
              <a:latin typeface="Lato"/>
              <a:ea typeface="Lato"/>
              <a:cs typeface="Lato"/>
            </a:endParaRPr>
          </a:p>
          <a:p>
            <a:pPr>
              <a:defRPr b="0" i="0"/>
            </a:pPr>
            <a:r>
              <a:rPr lang="1106" sz="1400" dirty="0">
                <a:latin typeface="Lato"/>
                <a:ea typeface="Lato"/>
                <a:cs typeface="Lato"/>
              </a:rPr>
              <a:t>Wedi'i gynllunio i fod yn rhyngweithiol ac i bob cyfranogwr ei gyrchu ar ei ddyfais unigol ei hun</a:t>
            </a:r>
            <a:endParaRPr lang="en-GB" sz="1400" dirty="0">
              <a:latin typeface="Lato"/>
              <a:ea typeface="Lato"/>
              <a:cs typeface="Lato"/>
            </a:endParaRPr>
          </a:p>
          <a:p>
            <a:endParaRPr lang="en-GB" sz="1400" dirty="0">
              <a:latin typeface="Lato"/>
              <a:ea typeface="Lato"/>
              <a:cs typeface="Lato"/>
            </a:endParaRPr>
          </a:p>
          <a:p>
            <a:pPr>
              <a:defRPr b="0" i="0"/>
            </a:pPr>
            <a:r>
              <a:rPr lang="1106" sz="1400" b="1" dirty="0">
                <a:latin typeface="Lato"/>
                <a:ea typeface="Lato"/>
                <a:cs typeface="Lato"/>
              </a:rPr>
              <a:t>Mae yna 10 lle ar gael i staff gydol y ddwy flynedd</a:t>
            </a:r>
            <a:endParaRPr lang="en-GB" sz="1400" dirty="0">
              <a:latin typeface="Lato"/>
              <a:ea typeface="Lato"/>
              <a:cs typeface="Lato"/>
            </a:endParaRPr>
          </a:p>
        </p:txBody>
      </p:sp>
      <p:cxnSp>
        <p:nvCxnSpPr>
          <p:cNvPr id="5" name="Straight Connector 4">
            <a:extLst>
              <a:ext uri="{FF2B5EF4-FFF2-40B4-BE49-F238E27FC236}">
                <a16:creationId xmlns:a16="http://schemas.microsoft.com/office/drawing/2014/main" id="{A1A1A43E-1A1E-284C-6F79-79ABFABE6569}"/>
              </a:ext>
            </a:extLst>
          </p:cNvPr>
          <p:cNvCxnSpPr>
            <a:cxnSpLocks/>
          </p:cNvCxnSpPr>
          <p:nvPr/>
        </p:nvCxnSpPr>
        <p:spPr>
          <a:xfrm>
            <a:off x="4645153" y="2120229"/>
            <a:ext cx="0" cy="4591467"/>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2372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Programme Objective</a:t>
            </a:r>
          </a:p>
          <a:p>
            <a:r>
              <a:rPr lang="1106" sz="3000" b="1" dirty="0"/>
              <a:t>Amcan y Rhaglen</a:t>
            </a:r>
          </a:p>
          <a:p>
            <a:endParaRPr lang="en-GB" sz="3000" b="1" dirty="0"/>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62071" y="2513048"/>
            <a:ext cx="7737048" cy="2425979"/>
          </a:xfrm>
        </p:spPr>
        <p:txBody>
          <a:bodyPr lIns="91440" tIns="45720" rIns="91440" bIns="45720" anchor="t"/>
          <a:lstStyle/>
          <a:p>
            <a:r>
              <a:rPr lang="en-GB" sz="2800" b="0" i="0" u="none" strike="noStrike" dirty="0">
                <a:solidFill>
                  <a:srgbClr val="000000"/>
                </a:solidFill>
                <a:effectLst/>
                <a:latin typeface="Lato"/>
                <a:ea typeface="Lato"/>
                <a:cs typeface="Lato"/>
              </a:rPr>
              <a:t>To </a:t>
            </a:r>
            <a:r>
              <a:rPr lang="en-GB" sz="2800" b="0" dirty="0">
                <a:solidFill>
                  <a:srgbClr val="000000"/>
                </a:solidFill>
                <a:latin typeface="Lato"/>
                <a:ea typeface="Lato"/>
                <a:cs typeface="Lato"/>
              </a:rPr>
              <a:t>have </a:t>
            </a:r>
            <a:r>
              <a:rPr lang="en-GB" sz="2800" b="0" i="0" u="none" strike="noStrike" dirty="0">
                <a:solidFill>
                  <a:srgbClr val="000000"/>
                </a:solidFill>
                <a:effectLst/>
                <a:latin typeface="Lato"/>
                <a:ea typeface="Lato"/>
                <a:cs typeface="Lato"/>
              </a:rPr>
              <a:t>th</a:t>
            </a:r>
            <a:r>
              <a:rPr lang="en-GB" sz="2800" b="0" dirty="0">
                <a:solidFill>
                  <a:srgbClr val="000000"/>
                </a:solidFill>
                <a:latin typeface="Lato"/>
                <a:ea typeface="Lato"/>
                <a:cs typeface="Lato"/>
              </a:rPr>
              <a:t>e knowledge and strategies to support colleagues, parents/carers and children with boosting number confidence.</a:t>
            </a:r>
          </a:p>
        </p:txBody>
      </p:sp>
      <p:pic>
        <p:nvPicPr>
          <p:cNvPr id="4" name="Graphic 3" descr="Harvey Balls 0% with solid fill">
            <a:extLst>
              <a:ext uri="{FF2B5EF4-FFF2-40B4-BE49-F238E27FC236}">
                <a16:creationId xmlns:a16="http://schemas.microsoft.com/office/drawing/2014/main" id="{1DB2FEAC-2D4C-F427-45B9-8EE664C9185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5" name="Graphic 4" descr="Tea with solid fill">
            <a:extLst>
              <a:ext uri="{FF2B5EF4-FFF2-40B4-BE49-F238E27FC236}">
                <a16:creationId xmlns:a16="http://schemas.microsoft.com/office/drawing/2014/main" id="{1ABDE4F3-CC43-CF1E-1E20-8A018544C88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6" name="Graphic 5" descr="Harvey Balls 25% with solid fill">
            <a:extLst>
              <a:ext uri="{FF2B5EF4-FFF2-40B4-BE49-F238E27FC236}">
                <a16:creationId xmlns:a16="http://schemas.microsoft.com/office/drawing/2014/main" id="{8A9FB748-AF8F-0182-87F7-C9B2C616523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7" name="Graphic 6" descr="Harvey Balls 100% with solid fill">
            <a:extLst>
              <a:ext uri="{FF2B5EF4-FFF2-40B4-BE49-F238E27FC236}">
                <a16:creationId xmlns:a16="http://schemas.microsoft.com/office/drawing/2014/main" id="{CE6F1F7C-57BF-E746-CF6A-5C8C1A1B6D4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8" name="Graphic 7" descr="Harvey Balls 65% with solid fill">
            <a:extLst>
              <a:ext uri="{FF2B5EF4-FFF2-40B4-BE49-F238E27FC236}">
                <a16:creationId xmlns:a16="http://schemas.microsoft.com/office/drawing/2014/main" id="{8429B5CE-E436-FD96-4052-2D291245016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9" name="Graphic 8" descr="Harvey Balls 75% with solid fill">
            <a:extLst>
              <a:ext uri="{FF2B5EF4-FFF2-40B4-BE49-F238E27FC236}">
                <a16:creationId xmlns:a16="http://schemas.microsoft.com/office/drawing/2014/main" id="{8000BBCA-40D6-365B-22CD-7D6012CC5DB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0" name="Graphic 9" descr="Harvey Balls 85% with solid fill">
            <a:extLst>
              <a:ext uri="{FF2B5EF4-FFF2-40B4-BE49-F238E27FC236}">
                <a16:creationId xmlns:a16="http://schemas.microsoft.com/office/drawing/2014/main" id="{B48DAE5A-66AB-1717-FA45-3B06724BEF5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1" name="Graphic 10" descr="Harvey Balls 10% with solid fill">
            <a:extLst>
              <a:ext uri="{FF2B5EF4-FFF2-40B4-BE49-F238E27FC236}">
                <a16:creationId xmlns:a16="http://schemas.microsoft.com/office/drawing/2014/main" id="{974D971B-70D8-AD7B-3B19-16223E6C4F9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2" name="Graphic 11" descr="Harvey Balls 45% with solid fill">
            <a:extLst>
              <a:ext uri="{FF2B5EF4-FFF2-40B4-BE49-F238E27FC236}">
                <a16:creationId xmlns:a16="http://schemas.microsoft.com/office/drawing/2014/main" id="{951BF09F-77E8-8E81-0AB5-1287EC118390}"/>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13" name="Text Placeholder 2">
            <a:extLst>
              <a:ext uri="{FF2B5EF4-FFF2-40B4-BE49-F238E27FC236}">
                <a16:creationId xmlns:a16="http://schemas.microsoft.com/office/drawing/2014/main" id="{7F0F2BA6-344A-180A-2DC6-ACD74F9DE0A2}"/>
              </a:ext>
            </a:extLst>
          </p:cNvPr>
          <p:cNvSpPr txBox="1">
            <a:spLocks/>
          </p:cNvSpPr>
          <p:nvPr/>
        </p:nvSpPr>
        <p:spPr>
          <a:xfrm>
            <a:off x="862071" y="4349803"/>
            <a:ext cx="7737048" cy="1356054"/>
          </a:xfrm>
          <a:prstGeom prst="rect">
            <a:avLst/>
          </a:prstGeom>
        </p:spPr>
        <p:txBody>
          <a:bodyPr lIns="91440" tIns="45720" rIns="91440" bIns="45720" anchor="t"/>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b="0" i="0"/>
            </a:pPr>
            <a:r>
              <a:rPr lang="en-GB" sz="2800" b="0" dirty="0" err="1">
                <a:solidFill>
                  <a:srgbClr val="000000"/>
                </a:solidFill>
                <a:latin typeface="Lato"/>
                <a:ea typeface="Lato"/>
                <a:cs typeface="Lato"/>
              </a:rPr>
              <a:t>Meddu</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ar</a:t>
            </a:r>
            <a:r>
              <a:rPr lang="en-GB" sz="2800" b="0" dirty="0">
                <a:solidFill>
                  <a:srgbClr val="000000"/>
                </a:solidFill>
                <a:latin typeface="Lato"/>
                <a:ea typeface="Lato"/>
                <a:cs typeface="Lato"/>
              </a:rPr>
              <a:t> yr </a:t>
            </a:r>
            <a:r>
              <a:rPr lang="en-GB" sz="2800" b="0" dirty="0" err="1">
                <a:solidFill>
                  <a:srgbClr val="000000"/>
                </a:solidFill>
                <a:latin typeface="Lato"/>
                <a:ea typeface="Lato"/>
                <a:cs typeface="Lato"/>
              </a:rPr>
              <a:t>wybodaeth</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a'r</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strategaethau</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i</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gefnogi</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cyd-weithwyr</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rhieni</a:t>
            </a:r>
            <a:r>
              <a:rPr lang="en-GB" sz="2800" b="0" dirty="0">
                <a:solidFill>
                  <a:srgbClr val="000000"/>
                </a:solidFill>
                <a:latin typeface="Lato"/>
                <a:ea typeface="Lato"/>
                <a:cs typeface="Lato"/>
              </a:rPr>
              <a:t>/</a:t>
            </a:r>
            <a:r>
              <a:rPr lang="en-GB" sz="2800" b="0" dirty="0" err="1">
                <a:solidFill>
                  <a:srgbClr val="000000"/>
                </a:solidFill>
                <a:latin typeface="Lato"/>
                <a:ea typeface="Lato"/>
                <a:cs typeface="Lato"/>
              </a:rPr>
              <a:t>gofalwyr</a:t>
            </a:r>
            <a:r>
              <a:rPr lang="en-GB" sz="2800" b="0" dirty="0">
                <a:solidFill>
                  <a:srgbClr val="000000"/>
                </a:solidFill>
                <a:latin typeface="Lato"/>
                <a:ea typeface="Lato"/>
                <a:cs typeface="Lato"/>
              </a:rPr>
              <a:t> a </a:t>
            </a:r>
            <a:r>
              <a:rPr lang="en-GB" sz="2800" b="0" dirty="0" err="1">
                <a:solidFill>
                  <a:srgbClr val="000000"/>
                </a:solidFill>
                <a:latin typeface="Lato"/>
                <a:ea typeface="Lato"/>
                <a:cs typeface="Lato"/>
              </a:rPr>
              <a:t>phlant</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i</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roi</a:t>
            </a:r>
            <a:r>
              <a:rPr lang="en-GB" sz="2800" b="0" dirty="0">
                <a:solidFill>
                  <a:srgbClr val="000000"/>
                </a:solidFill>
                <a:latin typeface="Lato"/>
                <a:ea typeface="Lato"/>
                <a:cs typeface="Lato"/>
              </a:rPr>
              <a:t> hwb </a:t>
            </a:r>
            <a:r>
              <a:rPr lang="en-GB" sz="2800" b="0" dirty="0" err="1">
                <a:solidFill>
                  <a:srgbClr val="000000"/>
                </a:solidFill>
                <a:latin typeface="Lato"/>
                <a:ea typeface="Lato"/>
                <a:cs typeface="Lato"/>
              </a:rPr>
              <a:t>i'w</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hyder</a:t>
            </a:r>
            <a:r>
              <a:rPr lang="en-GB" sz="2800" b="0" dirty="0">
                <a:solidFill>
                  <a:srgbClr val="000000"/>
                </a:solidFill>
                <a:latin typeface="Lato"/>
                <a:ea typeface="Lato"/>
                <a:cs typeface="Lato"/>
              </a:rPr>
              <a:t> o ran </a:t>
            </a:r>
            <a:r>
              <a:rPr lang="en-GB" sz="2800" b="0" dirty="0" err="1">
                <a:solidFill>
                  <a:srgbClr val="000000"/>
                </a:solidFill>
                <a:latin typeface="Lato"/>
                <a:ea typeface="Lato"/>
                <a:cs typeface="Lato"/>
              </a:rPr>
              <a:t>eu</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sgiliau</a:t>
            </a:r>
            <a:r>
              <a:rPr lang="en-GB" sz="2800" b="0" dirty="0">
                <a:solidFill>
                  <a:srgbClr val="000000"/>
                </a:solidFill>
                <a:latin typeface="Lato"/>
                <a:ea typeface="Lato"/>
                <a:cs typeface="Lato"/>
              </a:rPr>
              <a:t> </a:t>
            </a:r>
            <a:r>
              <a:rPr lang="en-GB" sz="2800" b="0" dirty="0" err="1">
                <a:solidFill>
                  <a:srgbClr val="000000"/>
                </a:solidFill>
                <a:latin typeface="Lato"/>
                <a:ea typeface="Lato"/>
                <a:cs typeface="Lato"/>
              </a:rPr>
              <a:t>rhifedd</a:t>
            </a:r>
            <a:r>
              <a:rPr lang="en-GB" sz="2800" b="0" dirty="0">
                <a:solidFill>
                  <a:srgbClr val="000000"/>
                </a:solidFill>
                <a:latin typeface="Lato"/>
                <a:ea typeface="Lato"/>
                <a:cs typeface="Lato"/>
              </a:rPr>
              <a:t>.</a:t>
            </a:r>
          </a:p>
        </p:txBody>
      </p:sp>
      <p:cxnSp>
        <p:nvCxnSpPr>
          <p:cNvPr id="14" name="Straight Connector 13">
            <a:extLst>
              <a:ext uri="{FF2B5EF4-FFF2-40B4-BE49-F238E27FC236}">
                <a16:creationId xmlns:a16="http://schemas.microsoft.com/office/drawing/2014/main" id="{EF4FB2F3-74DD-74BB-F3C2-4045E160D00A}"/>
              </a:ext>
            </a:extLst>
          </p:cNvPr>
          <p:cNvCxnSpPr>
            <a:cxnSpLocks/>
          </p:cNvCxnSpPr>
          <p:nvPr/>
        </p:nvCxnSpPr>
        <p:spPr>
          <a:xfrm flipH="1">
            <a:off x="862071" y="4054518"/>
            <a:ext cx="7861305" cy="6029"/>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28701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BE4CF-2589-08EE-575D-130005ACFC6A}"/>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3A00C83-AF90-3A01-E94F-29FC537297C7}"/>
              </a:ext>
            </a:extLst>
          </p:cNvPr>
          <p:cNvSpPr>
            <a:spLocks noGrp="1"/>
          </p:cNvSpPr>
          <p:nvPr>
            <p:ph type="body" sz="quarter" idx="13"/>
          </p:nvPr>
        </p:nvSpPr>
        <p:spPr/>
        <p:txBody>
          <a:bodyPr lIns="91440" tIns="45720" rIns="91440" bIns="45720" anchor="t"/>
          <a:lstStyle/>
          <a:p>
            <a:r>
              <a:rPr lang="en-GB" sz="3000" b="1" dirty="0">
                <a:cs typeface="Rubik Medium"/>
              </a:rPr>
              <a:t>Parental Engagement Training</a:t>
            </a:r>
          </a:p>
          <a:p>
            <a:r>
              <a:rPr lang="1106" sz="3000" b="1" dirty="0">
                <a:cs typeface="Rubik Medium"/>
              </a:rPr>
              <a:t>Hyfforddiant ar Ymgysylltiad Rhieni</a:t>
            </a:r>
            <a:endParaRPr lang="en-GB" sz="3000" b="1" dirty="0"/>
          </a:p>
        </p:txBody>
      </p:sp>
      <p:pic>
        <p:nvPicPr>
          <p:cNvPr id="17" name="Picture 16" descr="A person and kids playing with colorful objects&#10;&#10;Description automatically generated">
            <a:extLst>
              <a:ext uri="{FF2B5EF4-FFF2-40B4-BE49-F238E27FC236}">
                <a16:creationId xmlns:a16="http://schemas.microsoft.com/office/drawing/2014/main" id="{E8B5C403-620D-5889-3E7E-FE551FB1FD5D}"/>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481343" y="2409495"/>
            <a:ext cx="3334328" cy="2222885"/>
          </a:xfrm>
          <a:prstGeom prst="rect">
            <a:avLst/>
          </a:prstGeom>
        </p:spPr>
      </p:pic>
      <p:sp>
        <p:nvSpPr>
          <p:cNvPr id="18" name="TextBox 17">
            <a:extLst>
              <a:ext uri="{FF2B5EF4-FFF2-40B4-BE49-F238E27FC236}">
                <a16:creationId xmlns:a16="http://schemas.microsoft.com/office/drawing/2014/main" id="{38CBAC30-CB9D-BEF4-A7C3-C9007C38D5EC}"/>
              </a:ext>
            </a:extLst>
          </p:cNvPr>
          <p:cNvSpPr txBox="1"/>
          <p:nvPr/>
        </p:nvSpPr>
        <p:spPr>
          <a:xfrm>
            <a:off x="951488" y="2333426"/>
            <a:ext cx="4243818" cy="1077218"/>
          </a:xfrm>
          <a:prstGeom prst="rect">
            <a:avLst/>
          </a:prstGeom>
          <a:noFill/>
        </p:spPr>
        <p:txBody>
          <a:bodyPr wrap="square" lIns="91440" tIns="45720" rIns="91440" bIns="45720" rtlCol="0" anchor="t">
            <a:spAutoFit/>
          </a:bodyPr>
          <a:lstStyle/>
          <a:p>
            <a:r>
              <a:rPr lang="en-GB" sz="1600" dirty="0">
                <a:latin typeface="Lato"/>
                <a:ea typeface="Lato"/>
                <a:cs typeface="Lato"/>
              </a:rPr>
              <a:t>Numeracy Champions and other interested staff are invited to join a session on tested strategies for engaging and involving parents and carers in their children’s maths learning. </a:t>
            </a:r>
          </a:p>
        </p:txBody>
      </p:sp>
      <p:sp>
        <p:nvSpPr>
          <p:cNvPr id="2" name="TextBox 1">
            <a:extLst>
              <a:ext uri="{FF2B5EF4-FFF2-40B4-BE49-F238E27FC236}">
                <a16:creationId xmlns:a16="http://schemas.microsoft.com/office/drawing/2014/main" id="{FDE66EC0-7CEA-0EAD-0C90-C3B063843894}"/>
              </a:ext>
            </a:extLst>
          </p:cNvPr>
          <p:cNvSpPr txBox="1"/>
          <p:nvPr/>
        </p:nvSpPr>
        <p:spPr>
          <a:xfrm>
            <a:off x="951488" y="5097585"/>
            <a:ext cx="7864183" cy="1464231"/>
          </a:xfrm>
          <a:prstGeom prst="roundRect">
            <a:avLst/>
          </a:prstGeom>
          <a:solidFill>
            <a:srgbClr val="3AB4AD"/>
          </a:solidFill>
          <a:ln>
            <a:solidFill>
              <a:srgbClr val="3AB4AD"/>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latin typeface="Lato" panose="020F0502020204030203" pitchFamily="34" charset="0"/>
                <a:ea typeface="Lato" panose="020F0502020204030203" pitchFamily="34" charset="0"/>
                <a:cs typeface="Lato" panose="020F0502020204030203" pitchFamily="34" charset="0"/>
              </a:rPr>
              <a:t>100% of participants felt more able to support parents/carers to engage with their children's learning.</a:t>
            </a:r>
          </a:p>
          <a:p>
            <a:pPr algn="ctr"/>
            <a:endParaRPr lang="en-US" sz="1600" b="1" dirty="0">
              <a:latin typeface="Lato" panose="020F0502020204030203" pitchFamily="34" charset="0"/>
              <a:ea typeface="Lato" panose="020F0502020204030203" pitchFamily="34" charset="0"/>
              <a:cs typeface="Lato" panose="020F0502020204030203" pitchFamily="34" charset="0"/>
            </a:endParaRPr>
          </a:p>
          <a:p>
            <a:pPr algn="ctr"/>
            <a:r>
              <a:rPr lang="1106" sz="1600" b="1" dirty="0">
                <a:latin typeface="Lato" panose="020F0502020204030203" pitchFamily="34" charset="77"/>
                <a:ea typeface="Lato" panose="020F0502020204030203" pitchFamily="34" charset="0"/>
                <a:cs typeface="Lato" panose="020F0502020204030203" pitchFamily="34" charset="0"/>
              </a:rPr>
              <a:t>Roedd 100% or cyfranogwyr yn teimlo eu bod yn gallu cefnogi rhieni/gofalwyr yn well i ymgysylltu â dysgu eu plant. </a:t>
            </a:r>
          </a:p>
        </p:txBody>
      </p:sp>
      <p:pic>
        <p:nvPicPr>
          <p:cNvPr id="4" name="Graphic 3" descr="Harvey Balls 0% with solid fill">
            <a:extLst>
              <a:ext uri="{FF2B5EF4-FFF2-40B4-BE49-F238E27FC236}">
                <a16:creationId xmlns:a16="http://schemas.microsoft.com/office/drawing/2014/main" id="{03230054-F74B-C051-8EBE-0DD9AB7144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7" name="Graphic 6" descr="Tea with solid fill">
            <a:extLst>
              <a:ext uri="{FF2B5EF4-FFF2-40B4-BE49-F238E27FC236}">
                <a16:creationId xmlns:a16="http://schemas.microsoft.com/office/drawing/2014/main" id="{B9A467F7-E2C3-3270-CFAA-5A6F8C7C08B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15" name="Graphic 14" descr="Harvey Balls 25% with solid fill">
            <a:extLst>
              <a:ext uri="{FF2B5EF4-FFF2-40B4-BE49-F238E27FC236}">
                <a16:creationId xmlns:a16="http://schemas.microsoft.com/office/drawing/2014/main" id="{E7AD3822-D509-43E3-CF8B-EF8B82C5CF9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19" name="Graphic 18" descr="Harvey Balls 100% with solid fill">
            <a:extLst>
              <a:ext uri="{FF2B5EF4-FFF2-40B4-BE49-F238E27FC236}">
                <a16:creationId xmlns:a16="http://schemas.microsoft.com/office/drawing/2014/main" id="{14A57E03-F68B-FB86-D86E-6D5C7B20DC7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20" name="Graphic 19" descr="Harvey Balls 65% with solid fill">
            <a:extLst>
              <a:ext uri="{FF2B5EF4-FFF2-40B4-BE49-F238E27FC236}">
                <a16:creationId xmlns:a16="http://schemas.microsoft.com/office/drawing/2014/main" id="{2F6D0717-5D5A-4F95-050C-621A557DE4A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21" name="Graphic 20" descr="Harvey Balls 75% with solid fill">
            <a:extLst>
              <a:ext uri="{FF2B5EF4-FFF2-40B4-BE49-F238E27FC236}">
                <a16:creationId xmlns:a16="http://schemas.microsoft.com/office/drawing/2014/main" id="{DB12B08F-37A4-E87A-6272-4113CD9F8DE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22" name="Graphic 21" descr="Harvey Balls 85% with solid fill">
            <a:extLst>
              <a:ext uri="{FF2B5EF4-FFF2-40B4-BE49-F238E27FC236}">
                <a16:creationId xmlns:a16="http://schemas.microsoft.com/office/drawing/2014/main" id="{D157CCC9-8A5D-5CE7-4A02-2A92374FB952}"/>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23" name="Graphic 22" descr="Harvey Balls 10% with solid fill">
            <a:extLst>
              <a:ext uri="{FF2B5EF4-FFF2-40B4-BE49-F238E27FC236}">
                <a16:creationId xmlns:a16="http://schemas.microsoft.com/office/drawing/2014/main" id="{4DD494E2-DBBE-F975-1F77-92CCBDF968A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24" name="Graphic 23" descr="Harvey Balls 45% with solid fill">
            <a:extLst>
              <a:ext uri="{FF2B5EF4-FFF2-40B4-BE49-F238E27FC236}">
                <a16:creationId xmlns:a16="http://schemas.microsoft.com/office/drawing/2014/main" id="{0F5C5CF0-D0BA-D701-45D1-1C20F607AEBD}"/>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
        <p:nvSpPr>
          <p:cNvPr id="5" name="TextBox 4">
            <a:extLst>
              <a:ext uri="{FF2B5EF4-FFF2-40B4-BE49-F238E27FC236}">
                <a16:creationId xmlns:a16="http://schemas.microsoft.com/office/drawing/2014/main" id="{A7D2B4FE-22BB-140A-6B02-D231A1C83950}"/>
              </a:ext>
            </a:extLst>
          </p:cNvPr>
          <p:cNvSpPr txBox="1"/>
          <p:nvPr/>
        </p:nvSpPr>
        <p:spPr>
          <a:xfrm>
            <a:off x="951488" y="3622316"/>
            <a:ext cx="4199753" cy="1311951"/>
          </a:xfrm>
          <a:prstGeom prst="rect">
            <a:avLst/>
          </a:prstGeom>
          <a:noFill/>
        </p:spPr>
        <p:txBody>
          <a:bodyPr wrap="square" lIns="91440" tIns="45720" rIns="91440" bIns="45720" rtlCol="0" anchor="t">
            <a:spAutoFit/>
          </a:bodyPr>
          <a:lstStyle/>
          <a:p>
            <a:pPr>
              <a:defRPr b="0" i="0"/>
            </a:pPr>
            <a:r>
              <a:rPr lang="1106" sz="1600" dirty="0">
                <a:latin typeface="Lato"/>
                <a:ea typeface="Lato"/>
                <a:cs typeface="Lato"/>
              </a:rPr>
              <a:t>Gwahoddir Hyrwyddwyr Rhifedd a staff eraill sydd â diddordeb i ymuno â sesiwn ar strategaethau a brofwyd ar gyfer ennyn diddordeb rhieni a gofalwyr a'u cynnwys yn nhaith dysgu mathemateg eu plant. </a:t>
            </a:r>
          </a:p>
        </p:txBody>
      </p:sp>
      <p:cxnSp>
        <p:nvCxnSpPr>
          <p:cNvPr id="6" name="Straight Connector 5">
            <a:extLst>
              <a:ext uri="{FF2B5EF4-FFF2-40B4-BE49-F238E27FC236}">
                <a16:creationId xmlns:a16="http://schemas.microsoft.com/office/drawing/2014/main" id="{F74693C3-349A-B087-2245-D0A417CB58A0}"/>
              </a:ext>
            </a:extLst>
          </p:cNvPr>
          <p:cNvCxnSpPr>
            <a:cxnSpLocks/>
          </p:cNvCxnSpPr>
          <p:nvPr/>
        </p:nvCxnSpPr>
        <p:spPr>
          <a:xfrm flipH="1">
            <a:off x="804117" y="3542167"/>
            <a:ext cx="4391189"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39723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C0AA4-97CE-62B2-B807-906F0C6BED6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803A8C89-9501-FED7-D0DC-8AD0CD5FE6B0}"/>
              </a:ext>
            </a:extLst>
          </p:cNvPr>
          <p:cNvSpPr>
            <a:spLocks noGrp="1"/>
          </p:cNvSpPr>
          <p:nvPr>
            <p:ph type="body" sz="quarter" idx="13"/>
          </p:nvPr>
        </p:nvSpPr>
        <p:spPr/>
        <p:txBody>
          <a:bodyPr/>
          <a:lstStyle/>
          <a:p>
            <a:r>
              <a:rPr lang="en-GB" sz="3000" b="1" dirty="0"/>
              <a:t>Webinars</a:t>
            </a:r>
          </a:p>
          <a:p>
            <a:r>
              <a:rPr lang="1106" sz="3000" b="1" dirty="0"/>
              <a:t>Gweminarau</a:t>
            </a:r>
            <a:endParaRPr lang="en-GB" sz="3000" b="1" dirty="0"/>
          </a:p>
        </p:txBody>
      </p:sp>
      <p:sp>
        <p:nvSpPr>
          <p:cNvPr id="4" name="TextBox 3">
            <a:extLst>
              <a:ext uri="{FF2B5EF4-FFF2-40B4-BE49-F238E27FC236}">
                <a16:creationId xmlns:a16="http://schemas.microsoft.com/office/drawing/2014/main" id="{99E59183-108E-95C5-9C86-25A405785A82}"/>
              </a:ext>
            </a:extLst>
          </p:cNvPr>
          <p:cNvSpPr txBox="1"/>
          <p:nvPr/>
        </p:nvSpPr>
        <p:spPr>
          <a:xfrm>
            <a:off x="865402" y="2101145"/>
            <a:ext cx="4538701" cy="1969770"/>
          </a:xfrm>
          <a:prstGeom prst="rect">
            <a:avLst/>
          </a:prstGeom>
          <a:noFill/>
        </p:spPr>
        <p:txBody>
          <a:bodyPr wrap="square" rtlCol="0">
            <a:spAutoFit/>
          </a:bodyPr>
          <a:lstStyle/>
          <a:p>
            <a:pPr>
              <a:spcAft>
                <a:spcPts val="1200"/>
              </a:spcAft>
            </a:pPr>
            <a:r>
              <a:rPr lang="en-GB" sz="1600" dirty="0">
                <a:latin typeface="Lato" panose="020F0502020204030203" pitchFamily="34" charset="0"/>
              </a:rPr>
              <a:t>Numeracy </a:t>
            </a:r>
            <a:r>
              <a:rPr lang="en-GB" sz="1600" dirty="0">
                <a:latin typeface="Lato" panose="020F0502020204030203" pitchFamily="34" charset="0"/>
                <a:ea typeface="Lato" panose="020F0502020204030203" pitchFamily="34" charset="0"/>
                <a:cs typeface="Lato" panose="020F0502020204030203" pitchFamily="34" charset="0"/>
              </a:rPr>
              <a:t>Champions</a:t>
            </a:r>
            <a:r>
              <a:rPr lang="en-GB" sz="1600" dirty="0">
                <a:latin typeface="Lato" panose="020F0502020204030203" pitchFamily="34" charset="0"/>
              </a:rPr>
              <a:t> and other interested staff will be invited to a webinar each term, which will focus on a specific subject, such as maths anxiety, dyscalculia and financial wellbeing.</a:t>
            </a:r>
          </a:p>
          <a:p>
            <a:pPr>
              <a:spcAft>
                <a:spcPts val="1200"/>
              </a:spcAft>
            </a:pPr>
            <a:r>
              <a:rPr lang="en-GB" sz="1600" dirty="0">
                <a:latin typeface="Lato" panose="020F0502020204030203" pitchFamily="34" charset="0"/>
              </a:rPr>
              <a:t>These will provide continuing professional development and in-depth discussion into relevant topics.</a:t>
            </a:r>
          </a:p>
        </p:txBody>
      </p:sp>
      <p:pic>
        <p:nvPicPr>
          <p:cNvPr id="1026" name="Picture 2" descr="Dyscalculia Network | Leading Support ...">
            <a:extLst>
              <a:ext uri="{FF2B5EF4-FFF2-40B4-BE49-F238E27FC236}">
                <a16:creationId xmlns:a16="http://schemas.microsoft.com/office/drawing/2014/main" id="{E651E073-596D-468E-B07F-50C286AAEEFE}"/>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759261" y="2010699"/>
            <a:ext cx="2814826" cy="135948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TMC_logo - The Money Charity">
            <a:extLst>
              <a:ext uri="{FF2B5EF4-FFF2-40B4-BE49-F238E27FC236}">
                <a16:creationId xmlns:a16="http://schemas.microsoft.com/office/drawing/2014/main" id="{6DD8748F-310E-C0E2-9251-288DC512353C}"/>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759261" y="3775605"/>
            <a:ext cx="2962065" cy="2462213"/>
          </a:xfrm>
          <a:prstGeom prst="rect">
            <a:avLst/>
          </a:prstGeom>
          <a:noFill/>
          <a:extLst>
            <a:ext uri="{909E8E84-426E-40DD-AFC4-6F175D3DCCD1}">
              <a14:hiddenFill xmlns:a14="http://schemas.microsoft.com/office/drawing/2010/main">
                <a:solidFill>
                  <a:srgbClr val="FFFFFF"/>
                </a:solidFill>
              </a14:hiddenFill>
            </a:ext>
          </a:extLst>
        </p:spPr>
      </p:pic>
      <p:pic>
        <p:nvPicPr>
          <p:cNvPr id="15" name="Graphic 14" descr="Harvey Balls 0% with solid fill">
            <a:extLst>
              <a:ext uri="{FF2B5EF4-FFF2-40B4-BE49-F238E27FC236}">
                <a16:creationId xmlns:a16="http://schemas.microsoft.com/office/drawing/2014/main" id="{EDFBEE64-60E5-0556-E4A7-04BC9C76B27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FCB28950-81D6-D500-3084-F184DF0739E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A0158011-2A64-6D05-4EF3-4003D1E96CA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E7D40F6C-67CC-16DB-41D4-8641B0955E7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E48D6D5A-935C-AC52-CC36-48A8EF5F9D3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6A2E75E6-5AC1-9AA6-E408-3896811259C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5E5FD1F2-3B1B-6A40-AC19-DEF50E9EBCA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03B2E39F-E7C6-F42A-B116-CC62027939C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4" name="Graphic 23" descr="Harvey Balls 45% with solid fill">
            <a:extLst>
              <a:ext uri="{FF2B5EF4-FFF2-40B4-BE49-F238E27FC236}">
                <a16:creationId xmlns:a16="http://schemas.microsoft.com/office/drawing/2014/main" id="{352412C4-D1C9-B4C6-0324-F90E177645C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
        <p:nvSpPr>
          <p:cNvPr id="2" name="TextBox 1">
            <a:extLst>
              <a:ext uri="{FF2B5EF4-FFF2-40B4-BE49-F238E27FC236}">
                <a16:creationId xmlns:a16="http://schemas.microsoft.com/office/drawing/2014/main" id="{8AC273E8-7F4B-F3FE-E745-C0F5EF8059DD}"/>
              </a:ext>
            </a:extLst>
          </p:cNvPr>
          <p:cNvSpPr txBox="1"/>
          <p:nvPr/>
        </p:nvSpPr>
        <p:spPr>
          <a:xfrm>
            <a:off x="844558" y="4328796"/>
            <a:ext cx="4538700" cy="2215991"/>
          </a:xfrm>
          <a:prstGeom prst="rect">
            <a:avLst/>
          </a:prstGeom>
          <a:noFill/>
        </p:spPr>
        <p:txBody>
          <a:bodyPr wrap="square" rtlCol="0">
            <a:spAutoFit/>
          </a:bodyPr>
          <a:lstStyle/>
          <a:p>
            <a:pPr>
              <a:spcAft>
                <a:spcPts val="1200"/>
              </a:spcAft>
              <a:defRPr b="0" i="0"/>
            </a:pPr>
            <a:r>
              <a:rPr lang="1106" sz="1600" dirty="0">
                <a:latin typeface="Lato" panose="020F0502020204030203" pitchFamily="34" charset="77"/>
              </a:rPr>
              <a:t>Bydd Hyrwyddwyr </a:t>
            </a:r>
            <a:r>
              <a:rPr lang="1106" sz="1600" dirty="0">
                <a:latin typeface="Lato" panose="020F0502020204030203" pitchFamily="34" charset="77"/>
                <a:ea typeface="Lato" panose="020F0502020204030203" pitchFamily="34" charset="0"/>
                <a:cs typeface="Lato" panose="020F0502020204030203" pitchFamily="34" charset="0"/>
              </a:rPr>
              <a:t>Rhifedd</a:t>
            </a:r>
            <a:r>
              <a:rPr lang="1106" sz="1600" dirty="0">
                <a:latin typeface="Lato" panose="020F0502020204030203" pitchFamily="34" charset="77"/>
              </a:rPr>
              <a:t> a staff eraill sydd â diddordeb yn cael eu gwahodd i weminar bob tymor, a fydd yn canolbwyntio ar bwnc penodol, megis gorbryder ynghylch mathemateg, dyscalcwlia a llesiant ariannol.</a:t>
            </a:r>
            <a:endParaRPr lang="en-GB" sz="1600" dirty="0">
              <a:latin typeface="Lato" panose="020F0502020204030203" pitchFamily="34" charset="77"/>
            </a:endParaRPr>
          </a:p>
          <a:p>
            <a:pPr>
              <a:spcAft>
                <a:spcPts val="1200"/>
              </a:spcAft>
              <a:defRPr b="0" i="0"/>
            </a:pPr>
            <a:r>
              <a:rPr lang="1106" sz="1600" dirty="0">
                <a:latin typeface="Lato" panose="020F0502020204030203" pitchFamily="34" charset="77"/>
              </a:rPr>
              <a:t>Bydd y rhain yn darparu datblygiad proffesiynol parhaus  a thrafodaethau manwl ar bynciau perthnasol. </a:t>
            </a:r>
          </a:p>
        </p:txBody>
      </p:sp>
      <p:cxnSp>
        <p:nvCxnSpPr>
          <p:cNvPr id="5" name="Straight Connector 4">
            <a:extLst>
              <a:ext uri="{FF2B5EF4-FFF2-40B4-BE49-F238E27FC236}">
                <a16:creationId xmlns:a16="http://schemas.microsoft.com/office/drawing/2014/main" id="{5E3B1B78-EE18-66FE-F388-F499DB248207}"/>
              </a:ext>
            </a:extLst>
          </p:cNvPr>
          <p:cNvCxnSpPr>
            <a:cxnSpLocks/>
          </p:cNvCxnSpPr>
          <p:nvPr/>
        </p:nvCxnSpPr>
        <p:spPr>
          <a:xfrm flipH="1">
            <a:off x="844558" y="4216518"/>
            <a:ext cx="4391189"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26484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dirty="0"/>
              <a:t>Campaigns</a:t>
            </a:r>
          </a:p>
          <a:p>
            <a:r>
              <a:rPr lang="1106" sz="3000" b="1" dirty="0"/>
              <a:t>Ymgyrchoedd</a:t>
            </a:r>
            <a:endParaRPr lang="en-GB" sz="3000" b="1" dirty="0"/>
          </a:p>
          <a:p>
            <a:endParaRPr lang="en-GB" sz="3000" b="1" dirty="0"/>
          </a:p>
        </p:txBody>
      </p:sp>
      <p:pic>
        <p:nvPicPr>
          <p:cNvPr id="18" name="Picture 17" descr="A purple and pink letter on a black background&#10;&#10;Description automatically generated">
            <a:extLst>
              <a:ext uri="{FF2B5EF4-FFF2-40B4-BE49-F238E27FC236}">
                <a16:creationId xmlns:a16="http://schemas.microsoft.com/office/drawing/2014/main" id="{6C379B8E-6E34-1E7D-00AC-0072785B06B9}"/>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537669" y="2013452"/>
            <a:ext cx="4137555" cy="2139377"/>
          </a:xfrm>
          <a:prstGeom prst="rect">
            <a:avLst/>
          </a:prstGeom>
        </p:spPr>
      </p:pic>
      <p:pic>
        <p:nvPicPr>
          <p:cNvPr id="4" name="Graphic 3" descr="Harvey Balls 0% with solid fill">
            <a:extLst>
              <a:ext uri="{FF2B5EF4-FFF2-40B4-BE49-F238E27FC236}">
                <a16:creationId xmlns:a16="http://schemas.microsoft.com/office/drawing/2014/main" id="{8208A47F-E6E7-4C7F-A51C-68DDFBA51D9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7" name="Graphic 6" descr="Tea with solid fill">
            <a:extLst>
              <a:ext uri="{FF2B5EF4-FFF2-40B4-BE49-F238E27FC236}">
                <a16:creationId xmlns:a16="http://schemas.microsoft.com/office/drawing/2014/main" id="{C62F14A8-4423-A248-3970-9E73FF8CBDF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15" name="Graphic 14" descr="Harvey Balls 25% with solid fill">
            <a:extLst>
              <a:ext uri="{FF2B5EF4-FFF2-40B4-BE49-F238E27FC236}">
                <a16:creationId xmlns:a16="http://schemas.microsoft.com/office/drawing/2014/main" id="{342EAE97-DC89-D607-5934-09B6F45AEBE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16" name="Graphic 15" descr="Harvey Balls 100% with solid fill">
            <a:extLst>
              <a:ext uri="{FF2B5EF4-FFF2-40B4-BE49-F238E27FC236}">
                <a16:creationId xmlns:a16="http://schemas.microsoft.com/office/drawing/2014/main" id="{098F1303-0853-6415-93B7-C163D325D6E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17" name="Graphic 16" descr="Harvey Balls 65% with solid fill">
            <a:extLst>
              <a:ext uri="{FF2B5EF4-FFF2-40B4-BE49-F238E27FC236}">
                <a16:creationId xmlns:a16="http://schemas.microsoft.com/office/drawing/2014/main" id="{23AE57DD-8AED-EA75-FA82-F44E662EDC0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C36C0167-C2AA-4DF3-4AAC-4C1D118F436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F35954C2-8A97-3E74-D3A3-698E2731BE4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8EB6264C-A2B2-91D0-6306-FE897666292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E3602869-3DF6-C379-A2E9-7E83B8AF917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pic>
        <p:nvPicPr>
          <p:cNvPr id="2" name="Picture 1">
            <a:extLst>
              <a:ext uri="{FF2B5EF4-FFF2-40B4-BE49-F238E27FC236}">
                <a16:creationId xmlns:a16="http://schemas.microsoft.com/office/drawing/2014/main" id="{82F24F86-A8FE-6214-6BF0-29241CB7E3A3}"/>
              </a:ext>
            </a:extLst>
          </p:cNvPr>
          <p:cNvPicPr>
            <a:picLocks noChangeAspect="1"/>
          </p:cNvPicPr>
          <p:nvPr/>
        </p:nvPicPr>
        <p:blipFill>
          <a:blip r:embed="rId21"/>
          <a:stretch>
            <a:fillRect/>
          </a:stretch>
        </p:blipFill>
        <p:spPr>
          <a:xfrm>
            <a:off x="1240018" y="4455268"/>
            <a:ext cx="7359101" cy="1734445"/>
          </a:xfrm>
          <a:prstGeom prst="rect">
            <a:avLst/>
          </a:prstGeom>
        </p:spPr>
      </p:pic>
    </p:spTree>
    <p:extLst>
      <p:ext uri="{BB962C8B-B14F-4D97-AF65-F5344CB8AC3E}">
        <p14:creationId xmlns:p14="http://schemas.microsoft.com/office/powerpoint/2010/main" val="10005299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0E40E-4980-C635-99CF-AB48E44BDA3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C3BADA80-F498-7319-9FEA-244C0EDFAC4A}"/>
              </a:ext>
            </a:extLst>
          </p:cNvPr>
          <p:cNvSpPr>
            <a:spLocks noGrp="1"/>
          </p:cNvSpPr>
          <p:nvPr>
            <p:ph type="body" sz="quarter" idx="13"/>
          </p:nvPr>
        </p:nvSpPr>
        <p:spPr/>
        <p:txBody>
          <a:bodyPr/>
          <a:lstStyle/>
          <a:p>
            <a:r>
              <a:rPr lang="en-GB" sz="3000" b="1" dirty="0"/>
              <a:t>Support visits</a:t>
            </a:r>
          </a:p>
          <a:p>
            <a:r>
              <a:rPr lang="1106" sz="3000" b="1" dirty="0"/>
              <a:t>Ymweliadau cymorth</a:t>
            </a:r>
          </a:p>
        </p:txBody>
      </p:sp>
      <p:sp>
        <p:nvSpPr>
          <p:cNvPr id="4" name="TextBox 3">
            <a:extLst>
              <a:ext uri="{FF2B5EF4-FFF2-40B4-BE49-F238E27FC236}">
                <a16:creationId xmlns:a16="http://schemas.microsoft.com/office/drawing/2014/main" id="{682423AC-2FED-9B6D-F2EC-7FF6BC1890D4}"/>
              </a:ext>
            </a:extLst>
          </p:cNvPr>
          <p:cNvSpPr txBox="1"/>
          <p:nvPr/>
        </p:nvSpPr>
        <p:spPr>
          <a:xfrm>
            <a:off x="986829" y="2322870"/>
            <a:ext cx="3585172" cy="3385542"/>
          </a:xfrm>
          <a:prstGeom prst="rect">
            <a:avLst/>
          </a:prstGeom>
          <a:noFill/>
        </p:spPr>
        <p:txBody>
          <a:bodyPr wrap="square" rtlCol="0">
            <a:spAutoFit/>
          </a:bodyPr>
          <a:lstStyle/>
          <a:p>
            <a:r>
              <a:rPr lang="en-GB" sz="1600" dirty="0">
                <a:latin typeface="Lato" panose="020F0502020204030203" pitchFamily="34" charset="0"/>
                <a:ea typeface="Lato" panose="020F0502020204030203" pitchFamily="34" charset="0"/>
                <a:cs typeface="Lato" panose="020F0502020204030203" pitchFamily="34" charset="0"/>
              </a:rPr>
              <a:t>National Numeracy will visit some of the participating schools during the year to provide further support and to capture the impact of the programme by talking with:</a:t>
            </a:r>
          </a:p>
          <a:p>
            <a:endParaRPr lang="en-GB" sz="1600" dirty="0">
              <a:latin typeface="Lato" panose="020F0502020204030203" pitchFamily="34" charset="0"/>
              <a:ea typeface="Lato" panose="020F0502020204030203" pitchFamily="34" charset="0"/>
              <a:cs typeface="Lato" panose="020F0502020204030203" pitchFamily="34" charset="0"/>
            </a:endParaRPr>
          </a:p>
          <a:p>
            <a:pPr marL="742950" lvl="1" indent="-285750">
              <a:buFont typeface="Arial" panose="020B0604020202020204" pitchFamily="34" charset="0"/>
              <a:buChar char="•"/>
            </a:pPr>
            <a:r>
              <a:rPr lang="en-GB" sz="1600" dirty="0">
                <a:latin typeface="Lato" panose="020F0502020204030203" pitchFamily="34" charset="0"/>
                <a:ea typeface="Lato" panose="020F0502020204030203" pitchFamily="34" charset="0"/>
                <a:cs typeface="Lato" panose="020F0502020204030203" pitchFamily="34" charset="0"/>
              </a:rPr>
              <a:t>Numeracy Champions</a:t>
            </a:r>
          </a:p>
          <a:p>
            <a:pPr marL="742950" lvl="1" indent="-285750">
              <a:buFont typeface="Arial" panose="020B0604020202020204" pitchFamily="34" charset="0"/>
              <a:buChar char="•"/>
            </a:pPr>
            <a:r>
              <a:rPr lang="en-GB" sz="1600" dirty="0">
                <a:latin typeface="Lato" panose="020F0502020204030203" pitchFamily="34" charset="0"/>
                <a:ea typeface="Lato" panose="020F0502020204030203" pitchFamily="34" charset="0"/>
                <a:cs typeface="Lato" panose="020F0502020204030203" pitchFamily="34" charset="0"/>
              </a:rPr>
              <a:t>Staff</a:t>
            </a:r>
          </a:p>
          <a:p>
            <a:pPr marL="742950" lvl="1" indent="-285750">
              <a:buFont typeface="Arial" panose="020B0604020202020204" pitchFamily="34" charset="0"/>
              <a:buChar char="•"/>
            </a:pPr>
            <a:r>
              <a:rPr lang="en-GB" sz="1600" dirty="0">
                <a:latin typeface="Lato" panose="020F0502020204030203" pitchFamily="34" charset="0"/>
                <a:ea typeface="Lato" panose="020F0502020204030203" pitchFamily="34" charset="0"/>
                <a:cs typeface="Lato" panose="020F0502020204030203" pitchFamily="34" charset="0"/>
              </a:rPr>
              <a:t>Parents/carers</a:t>
            </a:r>
          </a:p>
          <a:p>
            <a:pPr marL="742950" lvl="1" indent="-285750">
              <a:buFont typeface="Arial" panose="020B0604020202020204" pitchFamily="34" charset="0"/>
              <a:buChar char="•"/>
            </a:pPr>
            <a:r>
              <a:rPr lang="en-GB" sz="1600" dirty="0">
                <a:latin typeface="Lato" panose="020F0502020204030203" pitchFamily="34" charset="0"/>
                <a:ea typeface="Lato" panose="020F0502020204030203" pitchFamily="34" charset="0"/>
                <a:cs typeface="Lato" panose="020F0502020204030203" pitchFamily="34" charset="0"/>
              </a:rPr>
              <a:t>Pupils</a:t>
            </a:r>
          </a:p>
          <a:p>
            <a:pPr marL="285750" indent="-285750">
              <a:buFont typeface="Arial" panose="020B0604020202020204" pitchFamily="34" charset="0"/>
              <a:buChar char="•"/>
            </a:pPr>
            <a:endParaRPr lang="en-GB" sz="1600" dirty="0">
              <a:latin typeface="Lato" panose="020F0502020204030203" pitchFamily="34" charset="0"/>
              <a:ea typeface="Lato" panose="020F0502020204030203" pitchFamily="34" charset="0"/>
              <a:cs typeface="Lato" panose="020F0502020204030203" pitchFamily="34" charset="0"/>
            </a:endParaRPr>
          </a:p>
          <a:p>
            <a:r>
              <a:rPr lang="en-GB" sz="1600" dirty="0">
                <a:latin typeface="Lato" panose="020F0502020204030203" pitchFamily="34" charset="0"/>
                <a:ea typeface="Lato" panose="020F0502020204030203" pitchFamily="34" charset="0"/>
                <a:cs typeface="Lato" panose="020F0502020204030203" pitchFamily="34" charset="0"/>
              </a:rPr>
              <a:t>The team will be in touch to organise these visits.</a:t>
            </a:r>
          </a:p>
        </p:txBody>
      </p:sp>
      <p:pic>
        <p:nvPicPr>
          <p:cNvPr id="7" name="Graphic 6" descr="Harvey Balls 0% with solid fill">
            <a:extLst>
              <a:ext uri="{FF2B5EF4-FFF2-40B4-BE49-F238E27FC236}">
                <a16:creationId xmlns:a16="http://schemas.microsoft.com/office/drawing/2014/main" id="{7A2A1A49-F21E-A9A2-4371-85C786B47E8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5" name="Graphic 14" descr="Tea with solid fill">
            <a:extLst>
              <a:ext uri="{FF2B5EF4-FFF2-40B4-BE49-F238E27FC236}">
                <a16:creationId xmlns:a16="http://schemas.microsoft.com/office/drawing/2014/main" id="{F4089440-1199-6D6B-06BC-1D81C8C3AC4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6" name="Graphic 15" descr="Harvey Balls 25% with solid fill">
            <a:extLst>
              <a:ext uri="{FF2B5EF4-FFF2-40B4-BE49-F238E27FC236}">
                <a16:creationId xmlns:a16="http://schemas.microsoft.com/office/drawing/2014/main" id="{C3D59CF7-4FE0-7EB1-463D-BCD067334C6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7" name="Graphic 16" descr="Harvey Balls 100% with solid fill">
            <a:extLst>
              <a:ext uri="{FF2B5EF4-FFF2-40B4-BE49-F238E27FC236}">
                <a16:creationId xmlns:a16="http://schemas.microsoft.com/office/drawing/2014/main" id="{47F6E4FD-2296-17A0-E056-252BC54B970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8" name="Graphic 17" descr="Harvey Balls 65% with solid fill">
            <a:extLst>
              <a:ext uri="{FF2B5EF4-FFF2-40B4-BE49-F238E27FC236}">
                <a16:creationId xmlns:a16="http://schemas.microsoft.com/office/drawing/2014/main" id="{A9F31C65-C28B-D323-F7AE-116DBD03D34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4605A2EB-A8C8-C62C-4043-57F31DD1BD3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7217A5E0-EA20-ADEE-4FD3-92872E8328F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933FBDD5-2960-5F78-D381-DABDB00CBDB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4FFEC4F4-E1E1-17FB-81F0-8BD008E2752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2" name="TextBox 1">
            <a:extLst>
              <a:ext uri="{FF2B5EF4-FFF2-40B4-BE49-F238E27FC236}">
                <a16:creationId xmlns:a16="http://schemas.microsoft.com/office/drawing/2014/main" id="{AC9C88C0-440E-DB73-4AA5-B20215C2726B}"/>
              </a:ext>
            </a:extLst>
          </p:cNvPr>
          <p:cNvSpPr txBox="1"/>
          <p:nvPr/>
        </p:nvSpPr>
        <p:spPr>
          <a:xfrm>
            <a:off x="5152064" y="2322870"/>
            <a:ext cx="3854775" cy="3385542"/>
          </a:xfrm>
          <a:prstGeom prst="rect">
            <a:avLst/>
          </a:prstGeom>
          <a:noFill/>
        </p:spPr>
        <p:txBody>
          <a:bodyPr wrap="square" rtlCol="0">
            <a:spAutoFit/>
          </a:bodyPr>
          <a:lstStyle/>
          <a:p>
            <a:pPr>
              <a:defRPr b="0" i="0"/>
            </a:pPr>
            <a:r>
              <a:rPr lang="1106" sz="1600">
                <a:latin typeface="Lato" panose="020F0502020204030203" pitchFamily="34" charset="77"/>
                <a:ea typeface="Lato" panose="020F0502020204030203" pitchFamily="34" charset="0"/>
                <a:cs typeface="Lato" panose="020F0502020204030203" pitchFamily="34" charset="0"/>
              </a:rPr>
              <a:t>Bydd National Numeracy yn ymweld â rhai o'r ysgolion sy'n cymryd rhan yn ystod y flwyddyn i ddarparu cymorth ychwanegol ac i gofnodi effaith y rhaglen trwy siarad â: </a:t>
            </a:r>
          </a:p>
          <a:p>
            <a:endParaRPr lang="en-GB" sz="1600">
              <a:latin typeface="Lato"/>
              <a:ea typeface="Lato"/>
              <a:cs typeface="Lato"/>
            </a:endParaRPr>
          </a:p>
          <a:p>
            <a:pPr marL="742950" lvl="1" indent="-285750">
              <a:buFont typeface="Arial" pitchFamily="34" charset="0"/>
              <a:buChar char="•"/>
              <a:defRPr b="0" i="0"/>
            </a:pPr>
            <a:r>
              <a:rPr lang="1106" sz="1600">
                <a:latin typeface="Lato" panose="020F0502020204030203" pitchFamily="34" charset="77"/>
                <a:ea typeface="Lato" panose="020F0502020204030203" pitchFamily="34" charset="0"/>
                <a:cs typeface="Lato" panose="020F0502020204030203" pitchFamily="34" charset="0"/>
              </a:rPr>
              <a:t>Hyrwyddwyr Rhifedd</a:t>
            </a:r>
          </a:p>
          <a:p>
            <a:pPr marL="742950" lvl="1" indent="-285750">
              <a:buFont typeface="Arial" pitchFamily="34" charset="0"/>
              <a:buChar char="•"/>
              <a:defRPr b="0" i="0"/>
            </a:pPr>
            <a:r>
              <a:rPr lang="1106" sz="1600">
                <a:latin typeface="Lato" panose="020F0502020204030203" pitchFamily="34" charset="77"/>
                <a:ea typeface="Lato" panose="020F0502020204030203" pitchFamily="34" charset="0"/>
                <a:cs typeface="Lato" panose="020F0502020204030203" pitchFamily="34" charset="0"/>
              </a:rPr>
              <a:t>Staff</a:t>
            </a:r>
          </a:p>
          <a:p>
            <a:pPr marL="742950" lvl="1" indent="-285750">
              <a:buFont typeface="Arial" pitchFamily="34" charset="0"/>
              <a:buChar char="•"/>
              <a:defRPr b="0" i="0"/>
            </a:pPr>
            <a:r>
              <a:rPr lang="1106" sz="1600">
                <a:latin typeface="Lato" panose="020F0502020204030203" pitchFamily="34" charset="77"/>
                <a:ea typeface="Lato" panose="020F0502020204030203" pitchFamily="34" charset="0"/>
                <a:cs typeface="Lato" panose="020F0502020204030203" pitchFamily="34" charset="0"/>
              </a:rPr>
              <a:t>Rhieni/gofalwyr</a:t>
            </a:r>
          </a:p>
          <a:p>
            <a:pPr marL="742950" lvl="1" indent="-285750">
              <a:buFont typeface="Arial" pitchFamily="34" charset="0"/>
              <a:buChar char="•"/>
              <a:defRPr b="0" i="0"/>
            </a:pPr>
            <a:r>
              <a:rPr lang="1106" sz="1600">
                <a:latin typeface="Lato" panose="020F0502020204030203" pitchFamily="34" charset="77"/>
                <a:ea typeface="Lato" panose="020F0502020204030203" pitchFamily="34" charset="0"/>
                <a:cs typeface="Lato" panose="020F0502020204030203" pitchFamily="34" charset="0"/>
              </a:rPr>
              <a:t>Disgyblion</a:t>
            </a:r>
          </a:p>
          <a:p>
            <a:pPr marL="285750" indent="-285750">
              <a:buFont typeface="Arial" pitchFamily="34" charset="0"/>
              <a:buChar char="•"/>
            </a:pPr>
            <a:endParaRPr lang="en-GB" sz="1600">
              <a:latin typeface="Lato"/>
              <a:ea typeface="Lato"/>
              <a:cs typeface="Lato"/>
            </a:endParaRPr>
          </a:p>
          <a:p>
            <a:pPr>
              <a:defRPr b="0" i="0"/>
            </a:pPr>
            <a:r>
              <a:rPr lang="1106" sz="1600">
                <a:latin typeface="Lato" panose="020F0502020204030203" pitchFamily="34" charset="77"/>
                <a:ea typeface="Lato" panose="020F0502020204030203" pitchFamily="34" charset="0"/>
                <a:cs typeface="Lato" panose="020F0502020204030203" pitchFamily="34" charset="0"/>
              </a:rPr>
              <a:t>Bydd y tîm yn cysylltu i drefnu'r ymweliadau hyn. </a:t>
            </a:r>
          </a:p>
        </p:txBody>
      </p:sp>
      <p:cxnSp>
        <p:nvCxnSpPr>
          <p:cNvPr id="5" name="Straight Connector 4">
            <a:extLst>
              <a:ext uri="{FF2B5EF4-FFF2-40B4-BE49-F238E27FC236}">
                <a16:creationId xmlns:a16="http://schemas.microsoft.com/office/drawing/2014/main" id="{715D9C75-F4A0-B48D-24F8-205010D02EE7}"/>
              </a:ext>
            </a:extLst>
          </p:cNvPr>
          <p:cNvCxnSpPr>
            <a:cxnSpLocks/>
          </p:cNvCxnSpPr>
          <p:nvPr/>
        </p:nvCxnSpPr>
        <p:spPr>
          <a:xfrm>
            <a:off x="4800601" y="2171177"/>
            <a:ext cx="0" cy="3863863"/>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03190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77C97-3ECA-AD7F-918E-9EB26BD19285}"/>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73F0ECC6-4673-BEBC-211F-F75ADB160BB3}"/>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298D2BA5-0EF7-31F7-01BF-055BE682EC16}"/>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94C7EC07-FA9E-9FAF-5699-1E900EFB5D6B}"/>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8F1DAAC4-A0C1-F7B3-708E-E5E42A4EAFA6}"/>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379B4885-DD07-AA27-DBBE-965EB3373EB5}"/>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9DBF37D9-6055-58DD-B8C9-B7DB483C42DE}"/>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50727B26-0B2C-0081-38C2-8C34918CE915}"/>
              </a:ext>
            </a:extLst>
          </p:cNvPr>
          <p:cNvSpPr/>
          <p:nvPr/>
        </p:nvSpPr>
        <p:spPr>
          <a:xfrm>
            <a:off x="1214438" y="2945926"/>
            <a:ext cx="6715125" cy="9309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47E2930D-1917-3C6B-B397-003D18F4AB16}"/>
              </a:ext>
            </a:extLst>
          </p:cNvPr>
          <p:cNvSpPr txBox="1"/>
          <p:nvPr/>
        </p:nvSpPr>
        <p:spPr>
          <a:xfrm>
            <a:off x="1094236" y="2430814"/>
            <a:ext cx="6955528" cy="2199705"/>
          </a:xfrm>
          <a:prstGeom prst="rect">
            <a:avLst/>
          </a:prstGeom>
          <a:solidFill>
            <a:schemeClr val="bg1"/>
          </a:solidFill>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000" b="1" dirty="0">
                <a:solidFill>
                  <a:srgbClr val="0AB9EE"/>
                </a:solidFill>
                <a:latin typeface="Rubik SemiBold"/>
                <a:ea typeface="Lato"/>
                <a:cs typeface="Lato"/>
              </a:rPr>
              <a:t>Objective: </a:t>
            </a:r>
            <a:r>
              <a:rPr lang="en-GB" sz="2000" b="1" i="0" dirty="0">
                <a:solidFill>
                  <a:srgbClr val="0AB9EE"/>
                </a:solidFill>
                <a:effectLst/>
                <a:latin typeface="Rubik SemiBold"/>
              </a:rPr>
              <a:t>Explain your practical next steps as a Numeracy Champion.</a:t>
            </a:r>
          </a:p>
          <a:p>
            <a:pPr algn="ctr">
              <a:lnSpc>
                <a:spcPts val="3456"/>
              </a:lnSpc>
            </a:pPr>
            <a:endParaRPr lang="en-GB" sz="2000" b="1" dirty="0">
              <a:solidFill>
                <a:srgbClr val="0AB9EE"/>
              </a:solidFill>
              <a:latin typeface="Rubik SemiBold"/>
            </a:endParaRPr>
          </a:p>
          <a:p>
            <a:pPr algn="ctr">
              <a:lnSpc>
                <a:spcPts val="3456"/>
              </a:lnSpc>
            </a:pPr>
            <a:r>
              <a:rPr lang="1106" sz="2000" b="1" dirty="0">
                <a:solidFill>
                  <a:srgbClr val="0AB9EE"/>
                </a:solidFill>
                <a:latin typeface="Rubik SemiBold"/>
                <a:ea typeface="Lato"/>
                <a:cs typeface="Lato"/>
              </a:rPr>
              <a:t>Amcan: </a:t>
            </a:r>
            <a:r>
              <a:rPr lang="1106" sz="2000" b="1" dirty="0">
                <a:solidFill>
                  <a:srgbClr val="0AB9EE"/>
                </a:solidFill>
                <a:latin typeface="Rubik SemiBold"/>
              </a:rPr>
              <a:t>Esbonio eich camau ymarferol nesaf yn eich rôl o fod yn Hyrwyddwr Rhifedd</a:t>
            </a:r>
          </a:p>
        </p:txBody>
      </p:sp>
    </p:spTree>
    <p:extLst>
      <p:ext uri="{BB962C8B-B14F-4D97-AF65-F5344CB8AC3E}">
        <p14:creationId xmlns:p14="http://schemas.microsoft.com/office/powerpoint/2010/main" val="8312748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D1AA3-8953-935B-5792-49854A91063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A4E1071-8AF5-440E-3AA6-E9618D41D0B4}"/>
              </a:ext>
            </a:extLst>
          </p:cNvPr>
          <p:cNvSpPr>
            <a:spLocks noGrp="1"/>
          </p:cNvSpPr>
          <p:nvPr>
            <p:ph type="body" sz="quarter" idx="13"/>
          </p:nvPr>
        </p:nvSpPr>
        <p:spPr/>
        <p:txBody>
          <a:bodyPr/>
          <a:lstStyle/>
          <a:p>
            <a:r>
              <a:rPr lang="en-GB" sz="3000" b="1" dirty="0"/>
              <a:t>Implementation</a:t>
            </a:r>
          </a:p>
          <a:p>
            <a:r>
              <a:rPr lang="1106" sz="3000" b="1" dirty="0"/>
              <a:t>Gweithredu</a:t>
            </a:r>
          </a:p>
        </p:txBody>
      </p:sp>
      <p:sp>
        <p:nvSpPr>
          <p:cNvPr id="17" name="Rectangle 16">
            <a:extLst>
              <a:ext uri="{FF2B5EF4-FFF2-40B4-BE49-F238E27FC236}">
                <a16:creationId xmlns:a16="http://schemas.microsoft.com/office/drawing/2014/main" id="{4E0F2266-5ED2-73CC-4BEA-454FBE08DCDA}"/>
              </a:ext>
            </a:extLst>
          </p:cNvPr>
          <p:cNvSpPr/>
          <p:nvPr/>
        </p:nvSpPr>
        <p:spPr>
          <a:xfrm>
            <a:off x="896293" y="3082524"/>
            <a:ext cx="2372008" cy="3089676"/>
          </a:xfrm>
          <a:prstGeom prst="rect">
            <a:avLst/>
          </a:prstGeom>
          <a:solidFill>
            <a:srgbClr val="3AB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Lato" panose="020F0502020204030203" pitchFamily="34" charset="0"/>
                <a:ea typeface="Lato" panose="020F0502020204030203" pitchFamily="34" charset="0"/>
                <a:cs typeface="Lato" panose="020F0502020204030203" pitchFamily="34" charset="0"/>
              </a:rPr>
              <a:t>ENGAGE</a:t>
            </a:r>
          </a:p>
          <a:p>
            <a:pPr algn="ctr"/>
            <a:endParaRPr lang="en-GB" sz="1400" b="1"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r>
              <a:rPr lang="en-GB" sz="1400" dirty="0">
                <a:solidFill>
                  <a:schemeClr val="tx1"/>
                </a:solidFill>
                <a:latin typeface="Lato" panose="020F0502020204030203" pitchFamily="34" charset="0"/>
                <a:ea typeface="Lato" panose="020F0502020204030203" pitchFamily="34" charset="0"/>
                <a:cs typeface="Lato" panose="020F0502020204030203" pitchFamily="34" charset="0"/>
              </a:rPr>
              <a:t>Engage people so they can shape what happens while also providing overall direction.</a:t>
            </a:r>
          </a:p>
          <a:p>
            <a:pPr algn="ctr"/>
            <a:endParaRPr lang="en-GB" sz="1400"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defRPr b="0" i="0"/>
            </a:pPr>
            <a:r>
              <a:rPr lang="1106" sz="1600" b="1" dirty="0">
                <a:solidFill>
                  <a:schemeClr val="tx1"/>
                </a:solidFill>
                <a:latin typeface="Lato" panose="020F0502020204030203" pitchFamily="34" charset="77"/>
                <a:ea typeface="Lato" panose="020F0502020204030203" pitchFamily="34" charset="0"/>
                <a:cs typeface="Lato" panose="020F0502020204030203" pitchFamily="34" charset="0"/>
              </a:rPr>
              <a:t>YMGYSYLLTU</a:t>
            </a:r>
          </a:p>
          <a:p>
            <a:pPr algn="ctr"/>
            <a:endParaRPr lang="en-GB" sz="1400" b="1" dirty="0">
              <a:solidFill>
                <a:schemeClr val="tx1"/>
              </a:solidFill>
              <a:latin typeface="Lato" panose="020F0502020204030203" pitchFamily="34" charset="77"/>
              <a:ea typeface="Lato" panose="020F0502020204030203" pitchFamily="34" charset="0"/>
              <a:cs typeface="Lato" panose="020F0502020204030203" pitchFamily="34" charset="0"/>
            </a:endParaRPr>
          </a:p>
          <a:p>
            <a:pPr algn="ctr">
              <a:defRPr b="0" i="0"/>
            </a:pPr>
            <a:r>
              <a:rPr lang="1106" sz="1400" dirty="0">
                <a:solidFill>
                  <a:schemeClr val="tx1"/>
                </a:solidFill>
                <a:latin typeface="Lato" panose="020F0502020204030203" pitchFamily="34" charset="77"/>
                <a:ea typeface="Lato" panose="020F0502020204030203" pitchFamily="34" charset="0"/>
                <a:cs typeface="Lato" panose="020F0502020204030203" pitchFamily="34" charset="0"/>
              </a:rPr>
              <a:t>Ymgysylltu â phobl fel y gallant lunio'r hyn sy'n digwydd a hefyd ddarparu cyfeiriad cyffredinol. </a:t>
            </a:r>
            <a:endParaRPr lang="en-GB" sz="1400" dirty="0">
              <a:solidFill>
                <a:schemeClr val="tx1"/>
              </a:solidFill>
              <a:latin typeface="Lato" panose="020F0502020204030203" pitchFamily="34" charset="77"/>
              <a:ea typeface="Lato" panose="020F0502020204030203" pitchFamily="34" charset="0"/>
              <a:cs typeface="Lato" panose="020F0502020204030203" pitchFamily="34" charset="0"/>
            </a:endParaRPr>
          </a:p>
          <a:p>
            <a:pPr algn="ctr">
              <a:defRPr b="0" i="0"/>
            </a:pPr>
            <a:endParaRPr lang="1106" sz="1400" dirty="0">
              <a:solidFill>
                <a:schemeClr val="tx1"/>
              </a:solidFill>
              <a:latin typeface="Lato" panose="020F0502020204030203" pitchFamily="34" charset="77"/>
              <a:ea typeface="Lato" panose="020F0502020204030203" pitchFamily="34" charset="0"/>
              <a:cs typeface="Lato" panose="020F0502020204030203" pitchFamily="34" charset="0"/>
            </a:endParaRPr>
          </a:p>
        </p:txBody>
      </p:sp>
      <p:sp>
        <p:nvSpPr>
          <p:cNvPr id="18" name="Rectangle 17">
            <a:extLst>
              <a:ext uri="{FF2B5EF4-FFF2-40B4-BE49-F238E27FC236}">
                <a16:creationId xmlns:a16="http://schemas.microsoft.com/office/drawing/2014/main" id="{AF8E8FA9-3710-A42D-2EA2-E1B7EDAA88DA}"/>
              </a:ext>
            </a:extLst>
          </p:cNvPr>
          <p:cNvSpPr/>
          <p:nvPr/>
        </p:nvSpPr>
        <p:spPr>
          <a:xfrm>
            <a:off x="3589992" y="3082524"/>
            <a:ext cx="2372008" cy="3089676"/>
          </a:xfrm>
          <a:prstGeom prst="rect">
            <a:avLst/>
          </a:prstGeom>
          <a:solidFill>
            <a:srgbClr val="3AB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Lato" panose="020F0502020204030203" pitchFamily="34" charset="0"/>
                <a:ea typeface="Lato" panose="020F0502020204030203" pitchFamily="34" charset="0"/>
                <a:cs typeface="Lato" panose="020F0502020204030203" pitchFamily="34" charset="0"/>
              </a:rPr>
              <a:t>UNITE</a:t>
            </a:r>
          </a:p>
          <a:p>
            <a:pPr algn="ctr"/>
            <a:endParaRPr lang="en-GB" sz="1400" b="1"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r>
              <a:rPr lang="en-GB" sz="1400" dirty="0">
                <a:solidFill>
                  <a:schemeClr val="tx1"/>
                </a:solidFill>
                <a:latin typeface="Lato" panose="020F0502020204030203" pitchFamily="34" charset="0"/>
                <a:ea typeface="Lato" panose="020F0502020204030203" pitchFamily="34" charset="0"/>
                <a:cs typeface="Lato" panose="020F0502020204030203" pitchFamily="34" charset="0"/>
              </a:rPr>
              <a:t>Unite people around what is being implemented, how it will be implemented, and why it matters.</a:t>
            </a:r>
          </a:p>
          <a:p>
            <a:pPr algn="ctr"/>
            <a:endParaRPr lang="en-GB" sz="1400"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defRPr b="0" i="0"/>
            </a:pPr>
            <a:r>
              <a:rPr lang="1106" sz="1600" b="1" dirty="0">
                <a:solidFill>
                  <a:schemeClr val="tx1"/>
                </a:solidFill>
                <a:latin typeface="Lato" panose="020F0502020204030203" pitchFamily="34" charset="77"/>
                <a:ea typeface="Lato" panose="020F0502020204030203" pitchFamily="34" charset="0"/>
                <a:cs typeface="Lato" panose="020F0502020204030203" pitchFamily="34" charset="0"/>
              </a:rPr>
              <a:t>UNO</a:t>
            </a:r>
          </a:p>
          <a:p>
            <a:pPr algn="ctr"/>
            <a:endParaRPr lang="en-GB" sz="1400" b="1" dirty="0">
              <a:solidFill>
                <a:schemeClr val="tx1"/>
              </a:solidFill>
              <a:latin typeface="Lato" panose="020F0502020204030203" pitchFamily="34" charset="77"/>
              <a:ea typeface="Lato" panose="020F0502020204030203" pitchFamily="34" charset="0"/>
              <a:cs typeface="Lato" panose="020F0502020204030203" pitchFamily="34" charset="0"/>
            </a:endParaRPr>
          </a:p>
          <a:p>
            <a:pPr algn="ctr">
              <a:defRPr b="0" i="0"/>
            </a:pPr>
            <a:r>
              <a:rPr lang="1106" sz="1400" dirty="0">
                <a:solidFill>
                  <a:schemeClr val="tx1"/>
                </a:solidFill>
                <a:latin typeface="Lato" panose="020F0502020204030203" pitchFamily="34" charset="77"/>
                <a:ea typeface="Lato" panose="020F0502020204030203" pitchFamily="34" charset="0"/>
                <a:cs typeface="Lato" panose="020F0502020204030203" pitchFamily="34" charset="0"/>
              </a:rPr>
              <a:t>Uno pobl mewn perthynas â'r hyn sy'n cael ei weithredu, y modd y caiff ei weithredu, a pham y mae o bwys. </a:t>
            </a:r>
          </a:p>
        </p:txBody>
      </p:sp>
      <p:sp>
        <p:nvSpPr>
          <p:cNvPr id="19" name="Rectangle 18">
            <a:extLst>
              <a:ext uri="{FF2B5EF4-FFF2-40B4-BE49-F238E27FC236}">
                <a16:creationId xmlns:a16="http://schemas.microsoft.com/office/drawing/2014/main" id="{0BDFC04F-6959-EB00-0451-2B299F7D89D3}"/>
              </a:ext>
            </a:extLst>
          </p:cNvPr>
          <p:cNvSpPr/>
          <p:nvPr/>
        </p:nvSpPr>
        <p:spPr>
          <a:xfrm>
            <a:off x="6283691" y="3082524"/>
            <a:ext cx="2372008" cy="3089676"/>
          </a:xfrm>
          <a:prstGeom prst="rect">
            <a:avLst/>
          </a:prstGeom>
          <a:solidFill>
            <a:srgbClr val="3AB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Lato" panose="020F0502020204030203" pitchFamily="34" charset="0"/>
                <a:ea typeface="Lato" panose="020F0502020204030203" pitchFamily="34" charset="0"/>
                <a:cs typeface="Lato" panose="020F0502020204030203" pitchFamily="34" charset="0"/>
              </a:rPr>
              <a:t>REFLECT</a:t>
            </a:r>
          </a:p>
          <a:p>
            <a:pPr algn="ctr"/>
            <a:endParaRPr lang="en-GB" sz="1400" b="1"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r>
              <a:rPr lang="en-GB" sz="1400" dirty="0">
                <a:solidFill>
                  <a:schemeClr val="tx1"/>
                </a:solidFill>
                <a:latin typeface="Lato" panose="020F0502020204030203" pitchFamily="34" charset="0"/>
                <a:ea typeface="Lato" panose="020F0502020204030203" pitchFamily="34" charset="0"/>
                <a:cs typeface="Lato" panose="020F0502020204030203" pitchFamily="34" charset="0"/>
              </a:rPr>
              <a:t>Reflect, monitor, and adapt to improve implementation.</a:t>
            </a:r>
          </a:p>
          <a:p>
            <a:pPr algn="ctr"/>
            <a:endParaRPr lang="en-GB" sz="1400"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defRPr b="0" i="0"/>
            </a:pPr>
            <a:r>
              <a:rPr lang="1106" sz="1600" b="1" dirty="0">
                <a:solidFill>
                  <a:schemeClr val="tx1"/>
                </a:solidFill>
                <a:latin typeface="Lato" panose="020F0502020204030203" pitchFamily="34" charset="77"/>
                <a:ea typeface="Lato" panose="020F0502020204030203" pitchFamily="34" charset="0"/>
                <a:cs typeface="Lato" panose="020F0502020204030203" pitchFamily="34" charset="0"/>
              </a:rPr>
              <a:t>MYFYRIO</a:t>
            </a:r>
          </a:p>
          <a:p>
            <a:pPr algn="ctr"/>
            <a:endParaRPr lang="en-GB" sz="1400" b="1" dirty="0">
              <a:solidFill>
                <a:schemeClr val="tx1"/>
              </a:solidFill>
              <a:latin typeface="Lato" panose="020F0502020204030203" pitchFamily="34" charset="77"/>
              <a:ea typeface="Lato" panose="020F0502020204030203" pitchFamily="34" charset="0"/>
              <a:cs typeface="Lato" panose="020F0502020204030203" pitchFamily="34" charset="0"/>
            </a:endParaRPr>
          </a:p>
          <a:p>
            <a:pPr algn="ctr">
              <a:defRPr b="0" i="0"/>
            </a:pPr>
            <a:r>
              <a:rPr lang="1106" sz="1400" dirty="0">
                <a:solidFill>
                  <a:schemeClr val="tx1"/>
                </a:solidFill>
                <a:latin typeface="Lato" panose="020F0502020204030203" pitchFamily="34" charset="77"/>
                <a:ea typeface="Lato" panose="020F0502020204030203" pitchFamily="34" charset="0"/>
                <a:cs typeface="Lato" panose="020F0502020204030203" pitchFamily="34" charset="0"/>
              </a:rPr>
              <a:t>Myfyrio, monitro, ac addasu i wella dulliau gweithredu. </a:t>
            </a:r>
            <a:endParaRPr lang="en-GB" sz="1400"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endParaRPr lang="en-GB" sz="1400"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endParaRPr lang="en-GB" sz="1400"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endParaRPr lang="en-GB" sz="1400"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endParaRPr lang="en-GB" sz="1400"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endParaRPr lang="en-GB" sz="14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pic>
        <p:nvPicPr>
          <p:cNvPr id="21" name="Graphic 20" descr="Chat outline">
            <a:extLst>
              <a:ext uri="{FF2B5EF4-FFF2-40B4-BE49-F238E27FC236}">
                <a16:creationId xmlns:a16="http://schemas.microsoft.com/office/drawing/2014/main" id="{7F3AFE73-CDA0-E085-E845-44B55C7E145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01311" y="1944775"/>
            <a:ext cx="1158745" cy="1158745"/>
          </a:xfrm>
          <a:prstGeom prst="rect">
            <a:avLst/>
          </a:prstGeom>
        </p:spPr>
      </p:pic>
      <p:pic>
        <p:nvPicPr>
          <p:cNvPr id="23" name="Graphic 22" descr="Handshake with solid fill">
            <a:extLst>
              <a:ext uri="{FF2B5EF4-FFF2-40B4-BE49-F238E27FC236}">
                <a16:creationId xmlns:a16="http://schemas.microsoft.com/office/drawing/2014/main" id="{495B20E9-4D6C-B531-7629-768EBA31B6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46222" y="1946444"/>
            <a:ext cx="1059548" cy="1059548"/>
          </a:xfrm>
          <a:prstGeom prst="rect">
            <a:avLst/>
          </a:prstGeom>
        </p:spPr>
      </p:pic>
      <p:pic>
        <p:nvPicPr>
          <p:cNvPr id="25" name="Graphic 24" descr="Thought bubble outline">
            <a:extLst>
              <a:ext uri="{FF2B5EF4-FFF2-40B4-BE49-F238E27FC236}">
                <a16:creationId xmlns:a16="http://schemas.microsoft.com/office/drawing/2014/main" id="{07A64AF9-EB2C-C720-4081-97D3FB9946A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07769" y="1962881"/>
            <a:ext cx="1123851" cy="1123851"/>
          </a:xfrm>
          <a:prstGeom prst="rect">
            <a:avLst/>
          </a:prstGeom>
        </p:spPr>
      </p:pic>
      <p:pic>
        <p:nvPicPr>
          <p:cNvPr id="2" name="Graphic 1" descr="Harvey Balls 0% with solid fill">
            <a:extLst>
              <a:ext uri="{FF2B5EF4-FFF2-40B4-BE49-F238E27FC236}">
                <a16:creationId xmlns:a16="http://schemas.microsoft.com/office/drawing/2014/main" id="{35A1E18A-BDC7-2BB6-2634-ECA2B738F63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2620035"/>
            <a:ext cx="252000" cy="252000"/>
          </a:xfrm>
          <a:prstGeom prst="rect">
            <a:avLst/>
          </a:prstGeom>
        </p:spPr>
      </p:pic>
      <p:pic>
        <p:nvPicPr>
          <p:cNvPr id="5" name="Graphic 4" descr="Tea with solid fill">
            <a:extLst>
              <a:ext uri="{FF2B5EF4-FFF2-40B4-BE49-F238E27FC236}">
                <a16:creationId xmlns:a16="http://schemas.microsoft.com/office/drawing/2014/main" id="{8AB7F13C-0E2D-46C6-05E6-E795770A6D6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20881" y="3892518"/>
            <a:ext cx="324000" cy="324000"/>
          </a:xfrm>
          <a:prstGeom prst="rect">
            <a:avLst/>
          </a:prstGeom>
        </p:spPr>
      </p:pic>
      <p:pic>
        <p:nvPicPr>
          <p:cNvPr id="6" name="Graphic 5" descr="Harvey Balls 25% with solid fill">
            <a:extLst>
              <a:ext uri="{FF2B5EF4-FFF2-40B4-BE49-F238E27FC236}">
                <a16:creationId xmlns:a16="http://schemas.microsoft.com/office/drawing/2014/main" id="{8CF7FA26-65A4-3272-B913-1280FCD43A9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7400" y="3290167"/>
            <a:ext cx="252000" cy="252000"/>
          </a:xfrm>
          <a:prstGeom prst="rect">
            <a:avLst/>
          </a:prstGeom>
        </p:spPr>
      </p:pic>
      <p:pic>
        <p:nvPicPr>
          <p:cNvPr id="8" name="Graphic 7" descr="Harvey Balls 100% with solid fill">
            <a:extLst>
              <a:ext uri="{FF2B5EF4-FFF2-40B4-BE49-F238E27FC236}">
                <a16:creationId xmlns:a16="http://schemas.microsoft.com/office/drawing/2014/main" id="{00FF36FB-4719-970F-9306-118ED380A1B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310792"/>
            <a:ext cx="252000" cy="252000"/>
          </a:xfrm>
          <a:prstGeom prst="rect">
            <a:avLst/>
          </a:prstGeom>
        </p:spPr>
      </p:pic>
      <p:pic>
        <p:nvPicPr>
          <p:cNvPr id="9" name="Graphic 8" descr="Harvey Balls 65% with solid fill">
            <a:extLst>
              <a:ext uri="{FF2B5EF4-FFF2-40B4-BE49-F238E27FC236}">
                <a16:creationId xmlns:a16="http://schemas.microsoft.com/office/drawing/2014/main" id="{EC39FB81-7138-DB74-DD92-6DAE71E9174E}"/>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293175"/>
            <a:ext cx="252000" cy="252000"/>
          </a:xfrm>
          <a:prstGeom prst="rect">
            <a:avLst/>
          </a:prstGeom>
        </p:spPr>
      </p:pic>
      <p:pic>
        <p:nvPicPr>
          <p:cNvPr id="10" name="Graphic 9" descr="Harvey Balls 75% with solid fill">
            <a:extLst>
              <a:ext uri="{FF2B5EF4-FFF2-40B4-BE49-F238E27FC236}">
                <a16:creationId xmlns:a16="http://schemas.microsoft.com/office/drawing/2014/main" id="{4AF3F805-487E-6031-367C-7241E5D1A7E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632380"/>
            <a:ext cx="252000" cy="252000"/>
          </a:xfrm>
          <a:prstGeom prst="rect">
            <a:avLst/>
          </a:prstGeom>
        </p:spPr>
      </p:pic>
      <p:pic>
        <p:nvPicPr>
          <p:cNvPr id="11" name="Graphic 10" descr="Harvey Balls 85% with solid fill">
            <a:extLst>
              <a:ext uri="{FF2B5EF4-FFF2-40B4-BE49-F238E27FC236}">
                <a16:creationId xmlns:a16="http://schemas.microsoft.com/office/drawing/2014/main" id="{B3B162BA-852A-E1BD-F6A7-C06CFA939551}"/>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4971585"/>
            <a:ext cx="252000" cy="252000"/>
          </a:xfrm>
          <a:prstGeom prst="rect">
            <a:avLst/>
          </a:prstGeom>
        </p:spPr>
      </p:pic>
      <p:pic>
        <p:nvPicPr>
          <p:cNvPr id="12" name="Graphic 11" descr="Harvey Balls 10% with solid fill">
            <a:extLst>
              <a:ext uri="{FF2B5EF4-FFF2-40B4-BE49-F238E27FC236}">
                <a16:creationId xmlns:a16="http://schemas.microsoft.com/office/drawing/2014/main" id="{022AE014-DBA8-8173-6B9D-5B06B5F179B0}"/>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235556" y="2957141"/>
            <a:ext cx="252000" cy="252000"/>
          </a:xfrm>
          <a:prstGeom prst="rect">
            <a:avLst/>
          </a:prstGeom>
        </p:spPr>
      </p:pic>
      <p:pic>
        <p:nvPicPr>
          <p:cNvPr id="13" name="Graphic 12" descr="Harvey Balls 45% with solid fill">
            <a:extLst>
              <a:ext uri="{FF2B5EF4-FFF2-40B4-BE49-F238E27FC236}">
                <a16:creationId xmlns:a16="http://schemas.microsoft.com/office/drawing/2014/main" id="{8B1E5D48-7CD2-EF02-8D05-9E16C98A0D87}"/>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2363815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6" presetClass="entr" presetSubtype="21"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arn(inVertical)">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900" decel="100000" fill="hold"/>
                                        <p:tgtEl>
                                          <p:spTgt spid="23"/>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23" fill="hold">
                            <p:stCondLst>
                              <p:cond delay="1000"/>
                            </p:stCondLst>
                            <p:childTnLst>
                              <p:par>
                                <p:cTn id="24" presetID="16" presetClass="entr" presetSubtype="21"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arn(inVertical)">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1000"/>
                                        <p:tgtEl>
                                          <p:spTgt spid="25"/>
                                        </p:tgtEl>
                                      </p:cBhvr>
                                    </p:animEffect>
                                    <p:anim calcmode="lin" valueType="num">
                                      <p:cBhvr>
                                        <p:cTn id="32" dur="1000" fill="hold"/>
                                        <p:tgtEl>
                                          <p:spTgt spid="25"/>
                                        </p:tgtEl>
                                        <p:attrNameLst>
                                          <p:attrName>ppt_x</p:attrName>
                                        </p:attrNameLst>
                                      </p:cBhvr>
                                      <p:tavLst>
                                        <p:tav tm="0">
                                          <p:val>
                                            <p:strVal val="#ppt_x"/>
                                          </p:val>
                                        </p:tav>
                                        <p:tav tm="100000">
                                          <p:val>
                                            <p:strVal val="#ppt_x"/>
                                          </p:val>
                                        </p:tav>
                                      </p:tavLst>
                                    </p:anim>
                                    <p:anim calcmode="lin" valueType="num">
                                      <p:cBhvr>
                                        <p:cTn id="33" dur="900" decel="100000" fill="hold"/>
                                        <p:tgtEl>
                                          <p:spTgt spid="25"/>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par>
                          <p:cTn id="35" fill="hold">
                            <p:stCondLst>
                              <p:cond delay="1000"/>
                            </p:stCondLst>
                            <p:childTnLst>
                              <p:par>
                                <p:cTn id="36" presetID="16" presetClass="entr" presetSubtype="21"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barn(inVertical)">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735DF9-36BA-74B2-5BDB-CF82586122A7}"/>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ACBA763E-2954-13AE-FEEE-2141E9C91FAE}"/>
              </a:ext>
            </a:extLst>
          </p:cNvPr>
          <p:cNvSpPr>
            <a:spLocks noGrp="1"/>
          </p:cNvSpPr>
          <p:nvPr>
            <p:ph type="body" sz="quarter" idx="13"/>
          </p:nvPr>
        </p:nvSpPr>
        <p:spPr/>
        <p:txBody>
          <a:bodyPr/>
          <a:lstStyle/>
          <a:p>
            <a:r>
              <a:rPr lang="en-GB" sz="3000" b="1" dirty="0"/>
              <a:t>Scrapbooks</a:t>
            </a:r>
          </a:p>
          <a:p>
            <a:r>
              <a:rPr lang="1106" sz="3000" b="1" dirty="0"/>
              <a:t>Llyfrau Lloffion</a:t>
            </a:r>
          </a:p>
          <a:p>
            <a:endParaRPr lang="en-GB" sz="3000" b="1" dirty="0"/>
          </a:p>
        </p:txBody>
      </p:sp>
      <p:pic>
        <p:nvPicPr>
          <p:cNvPr id="2" name="Graphic 1" descr="Harvey Balls 0% with solid fill">
            <a:extLst>
              <a:ext uri="{FF2B5EF4-FFF2-40B4-BE49-F238E27FC236}">
                <a16:creationId xmlns:a16="http://schemas.microsoft.com/office/drawing/2014/main" id="{3460077F-59D1-B3F5-FCD0-8988F3AF43E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394D0E98-72C0-65F4-C512-8A5ACED49C3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6C97DB9B-908B-9843-F195-179C488E78A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9E909136-3E47-AF32-E814-D50437E9EE1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5EC2C314-89B2-8F61-920C-1C5E5E59A9F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A1E8107C-4A81-4E46-725C-11474C9C3CC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33FB03B8-0CB7-0FD1-D862-C8234333509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C841A55E-CCB1-45B9-41EA-06022B126661}"/>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6A416A18-DD48-3B70-6D26-19425CB35B4E}"/>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pic>
        <p:nvPicPr>
          <p:cNvPr id="15" name="Picture 14" descr="A group of notebooks on a blue surface&#10;&#10;AI-generated content may be incorrect.">
            <a:extLst>
              <a:ext uri="{FF2B5EF4-FFF2-40B4-BE49-F238E27FC236}">
                <a16:creationId xmlns:a16="http://schemas.microsoft.com/office/drawing/2014/main" id="{356A48BD-D6AF-2752-5DB3-3CB65A83F14D}"/>
              </a:ext>
            </a:extLst>
          </p:cNvPr>
          <p:cNvPicPr>
            <a:picLocks noChangeAspect="1"/>
          </p:cNvPicPr>
          <p:nvPr/>
        </p:nvPicPr>
        <p:blipFill>
          <a:blip r:embed="rId20" cstate="email">
            <a:extLst>
              <a:ext uri="{28A0092B-C50C-407E-A947-70E740481C1C}">
                <a14:useLocalDpi xmlns:a14="http://schemas.microsoft.com/office/drawing/2010/main" val="0"/>
              </a:ext>
            </a:extLst>
          </a:blip>
          <a:srcRect/>
          <a:stretch/>
        </p:blipFill>
        <p:spPr>
          <a:xfrm>
            <a:off x="3717123" y="144436"/>
            <a:ext cx="2802550" cy="2001312"/>
          </a:xfrm>
          <a:prstGeom prst="rect">
            <a:avLst/>
          </a:prstGeom>
        </p:spPr>
      </p:pic>
      <p:sp>
        <p:nvSpPr>
          <p:cNvPr id="17" name="TextBox 16">
            <a:extLst>
              <a:ext uri="{FF2B5EF4-FFF2-40B4-BE49-F238E27FC236}">
                <a16:creationId xmlns:a16="http://schemas.microsoft.com/office/drawing/2014/main" id="{F9F44BF4-A73B-65BB-7458-F3F8C2B94744}"/>
              </a:ext>
            </a:extLst>
          </p:cNvPr>
          <p:cNvSpPr txBox="1"/>
          <p:nvPr/>
        </p:nvSpPr>
        <p:spPr>
          <a:xfrm>
            <a:off x="896292" y="2432655"/>
            <a:ext cx="3820899" cy="4247317"/>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rgbClr val="000000"/>
                </a:solidFill>
                <a:latin typeface="Lato" panose="020F0502020204030203" pitchFamily="34" charset="0"/>
                <a:ea typeface="Lato" panose="020F0502020204030203" pitchFamily="34" charset="0"/>
                <a:cs typeface="Lato" panose="020F0502020204030203" pitchFamily="34" charset="0"/>
              </a:rPr>
              <a:t>Every participating pupil will receive a National Numeracy scrapbooks (no cost to the school).</a:t>
            </a:r>
          </a:p>
          <a:p>
            <a:pPr marL="285750" indent="-285750">
              <a:buFont typeface="Arial" panose="020B0604020202020204" pitchFamily="34" charset="0"/>
              <a:buChar char="•"/>
            </a:pPr>
            <a:endParaRPr lang="en-GB" dirty="0">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dirty="0">
                <a:solidFill>
                  <a:srgbClr val="000000"/>
                </a:solidFill>
                <a:latin typeface="Lato" panose="020F0502020204030203" pitchFamily="34" charset="0"/>
                <a:ea typeface="Lato" panose="020F0502020204030203" pitchFamily="34" charset="0"/>
                <a:cs typeface="Lato" panose="020F0502020204030203" pitchFamily="34" charset="0"/>
              </a:rPr>
              <a:t>Advice for parents</a:t>
            </a:r>
          </a:p>
          <a:p>
            <a:pPr marL="285750" indent="-285750">
              <a:buFont typeface="Arial" panose="020B0604020202020204" pitchFamily="34" charset="0"/>
              <a:buChar char="•"/>
            </a:pPr>
            <a:endParaRPr lang="en-GB" dirty="0">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dirty="0">
                <a:solidFill>
                  <a:srgbClr val="000000"/>
                </a:solidFill>
                <a:latin typeface="Lato" panose="020F0502020204030203" pitchFamily="34" charset="0"/>
                <a:ea typeface="Lato" panose="020F0502020204030203" pitchFamily="34" charset="0"/>
                <a:cs typeface="Lato" panose="020F0502020204030203" pitchFamily="34" charset="0"/>
              </a:rPr>
              <a:t>Blank pages</a:t>
            </a:r>
          </a:p>
          <a:p>
            <a:pPr marL="285750" indent="-285750">
              <a:buFont typeface="Arial" panose="020B0604020202020204" pitchFamily="34" charset="0"/>
              <a:buChar char="•"/>
            </a:pPr>
            <a:endParaRPr lang="en-GB" dirty="0">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dirty="0">
                <a:solidFill>
                  <a:srgbClr val="000000"/>
                </a:solidFill>
                <a:latin typeface="Lato" panose="020F0502020204030203" pitchFamily="34" charset="0"/>
                <a:ea typeface="Lato" panose="020F0502020204030203" pitchFamily="34" charset="0"/>
                <a:cs typeface="Lato" panose="020F0502020204030203" pitchFamily="34" charset="0"/>
              </a:rPr>
              <a:t>Activities can be stuck/stapled in – recommend A4 or A5.</a:t>
            </a:r>
          </a:p>
          <a:p>
            <a:pPr marL="285750" indent="-285750">
              <a:buFont typeface="Arial" panose="020B0604020202020204" pitchFamily="34" charset="0"/>
              <a:buChar char="•"/>
            </a:pPr>
            <a:endParaRPr lang="en-GB" dirty="0">
              <a:solidFill>
                <a:srgbClr val="000000"/>
              </a:solidFill>
              <a:latin typeface="Lato" panose="020F0502020204030203" pitchFamily="34" charset="0"/>
              <a:ea typeface="Lato" panose="020F0502020204030203" pitchFamily="34" charset="0"/>
              <a:cs typeface="Lato" panose="020F0502020204030203" pitchFamily="34" charset="0"/>
            </a:endParaRPr>
          </a:p>
          <a:p>
            <a:r>
              <a:rPr lang="en-GB" b="1" i="1" dirty="0">
                <a:solidFill>
                  <a:srgbClr val="000000"/>
                </a:solidFill>
                <a:latin typeface="Lato" panose="020F0502020204030203" pitchFamily="34" charset="0"/>
                <a:ea typeface="Lato" panose="020F0502020204030203" pitchFamily="34" charset="0"/>
                <a:cs typeface="Lato" panose="020F0502020204030203" pitchFamily="34" charset="0"/>
              </a:rPr>
              <a:t>It is the school’s choice which classes/ year groups use the scrapbooks and activities.</a:t>
            </a:r>
          </a:p>
        </p:txBody>
      </p:sp>
      <p:sp>
        <p:nvSpPr>
          <p:cNvPr id="4" name="TextBox 3">
            <a:extLst>
              <a:ext uri="{FF2B5EF4-FFF2-40B4-BE49-F238E27FC236}">
                <a16:creationId xmlns:a16="http://schemas.microsoft.com/office/drawing/2014/main" id="{B1453555-9D98-1EA6-24E5-0920D0BC5D8F}"/>
              </a:ext>
            </a:extLst>
          </p:cNvPr>
          <p:cNvSpPr txBox="1"/>
          <p:nvPr/>
        </p:nvSpPr>
        <p:spPr>
          <a:xfrm>
            <a:off x="4999708" y="2418305"/>
            <a:ext cx="3972974" cy="4062651"/>
          </a:xfrm>
          <a:prstGeom prst="rect">
            <a:avLst/>
          </a:prstGeom>
          <a:noFill/>
        </p:spPr>
        <p:txBody>
          <a:bodyPr wrap="square" rtlCol="0">
            <a:spAutoFit/>
          </a:bodyPr>
          <a:lstStyle/>
          <a:p>
            <a:pPr marL="285750" indent="-285750">
              <a:buFont typeface="Arial" pitchFamily="34" charset="0"/>
              <a:buChar char="•"/>
              <a:defRPr b="0" i="0"/>
            </a:pPr>
            <a:r>
              <a:rPr lang="1106" dirty="0">
                <a:solidFill>
                  <a:srgbClr val="000000"/>
                </a:solidFill>
                <a:latin typeface="Lato" panose="020F0502020204030203" pitchFamily="34" charset="77"/>
                <a:ea typeface="Lato" panose="020F0502020204030203" pitchFamily="34" charset="0"/>
                <a:cs typeface="Lato" panose="020F0502020204030203" pitchFamily="34" charset="0"/>
              </a:rPr>
              <a:t>Bydd pob plentyn sy'n cymryd rhan yn cael llyfr lloffion National Numeracy (dim cost i'r ysgol)</a:t>
            </a:r>
          </a:p>
          <a:p>
            <a:pPr marL="285750" indent="-285750">
              <a:buFont typeface="Arial" pitchFamily="34" charset="0"/>
              <a:buChar char="•"/>
            </a:pPr>
            <a:endParaRPr lang="en-GB" sz="1400" dirty="0">
              <a:solidFill>
                <a:srgbClr val="000000"/>
              </a:solidFill>
              <a:latin typeface="Lato" panose="020F0502020204030203" pitchFamily="34" charset="77"/>
              <a:ea typeface="Lato"/>
              <a:cs typeface="Lato"/>
            </a:endParaRPr>
          </a:p>
          <a:p>
            <a:pPr marL="285750" indent="-285750">
              <a:buFont typeface="Arial" pitchFamily="34" charset="0"/>
              <a:buChar char="•"/>
              <a:defRPr b="0" i="0"/>
            </a:pPr>
            <a:r>
              <a:rPr lang="1106" dirty="0">
                <a:solidFill>
                  <a:srgbClr val="000000"/>
                </a:solidFill>
                <a:latin typeface="Lato" panose="020F0502020204030203" pitchFamily="34" charset="77"/>
                <a:ea typeface="Lato" panose="020F0502020204030203" pitchFamily="34" charset="0"/>
                <a:cs typeface="Lato" panose="020F0502020204030203" pitchFamily="34" charset="0"/>
              </a:rPr>
              <a:t>Cyngor i rieni</a:t>
            </a:r>
          </a:p>
          <a:p>
            <a:pPr marL="285750" indent="-285750">
              <a:buFont typeface="Arial" pitchFamily="34" charset="0"/>
              <a:buChar char="•"/>
            </a:pPr>
            <a:endParaRPr lang="en-GB" sz="1400" dirty="0">
              <a:solidFill>
                <a:srgbClr val="000000"/>
              </a:solidFill>
              <a:latin typeface="Lato" panose="020F0502020204030203" pitchFamily="34" charset="77"/>
              <a:ea typeface="Lato"/>
              <a:cs typeface="Lato"/>
            </a:endParaRPr>
          </a:p>
          <a:p>
            <a:pPr marL="285750" indent="-285750">
              <a:buFont typeface="Arial" pitchFamily="34" charset="0"/>
              <a:buChar char="•"/>
              <a:defRPr b="0" i="0"/>
            </a:pPr>
            <a:r>
              <a:rPr lang="1106" dirty="0">
                <a:solidFill>
                  <a:srgbClr val="000000"/>
                </a:solidFill>
                <a:latin typeface="Lato" panose="020F0502020204030203" pitchFamily="34" charset="77"/>
                <a:ea typeface="Lato" panose="020F0502020204030203" pitchFamily="34" charset="0"/>
                <a:cs typeface="Lato" panose="020F0502020204030203" pitchFamily="34" charset="0"/>
              </a:rPr>
              <a:t>Tudalennau gwag</a:t>
            </a:r>
          </a:p>
          <a:p>
            <a:pPr marL="285750" indent="-285750">
              <a:buFont typeface="Arial" pitchFamily="34" charset="0"/>
              <a:buChar char="•"/>
            </a:pPr>
            <a:endParaRPr lang="en-GB" sz="1400" dirty="0">
              <a:solidFill>
                <a:srgbClr val="000000"/>
              </a:solidFill>
              <a:latin typeface="Lato" panose="020F0502020204030203" pitchFamily="34" charset="77"/>
              <a:ea typeface="Lato"/>
              <a:cs typeface="Lato"/>
            </a:endParaRPr>
          </a:p>
          <a:p>
            <a:pPr marL="285750" indent="-285750">
              <a:buFont typeface="Arial" pitchFamily="34" charset="0"/>
              <a:buChar char="•"/>
              <a:defRPr b="0" i="0"/>
            </a:pPr>
            <a:r>
              <a:rPr lang="1106" dirty="0">
                <a:solidFill>
                  <a:srgbClr val="000000"/>
                </a:solidFill>
                <a:latin typeface="Lato" panose="020F0502020204030203" pitchFamily="34" charset="77"/>
                <a:ea typeface="Lato" panose="020F0502020204030203" pitchFamily="34" charset="0"/>
                <a:cs typeface="Lato" panose="020F0502020204030203" pitchFamily="34" charset="0"/>
              </a:rPr>
              <a:t>Gall gweithgareddau gael eu gludo/styffylu ynddo – argymhellir A4 neu A5</a:t>
            </a:r>
          </a:p>
          <a:p>
            <a:pPr marL="285750" indent="-285750">
              <a:buFont typeface="Arial" pitchFamily="34" charset="0"/>
              <a:buChar char="•"/>
            </a:pPr>
            <a:endParaRPr lang="en-GB" dirty="0">
              <a:solidFill>
                <a:srgbClr val="000000"/>
              </a:solidFill>
              <a:latin typeface="Lato" panose="020F0502020204030203" pitchFamily="34" charset="77"/>
              <a:ea typeface="Lato"/>
              <a:cs typeface="Lato"/>
            </a:endParaRPr>
          </a:p>
          <a:p>
            <a:pPr>
              <a:defRPr b="0" i="0"/>
            </a:pPr>
            <a:r>
              <a:rPr lang="1106" b="1" i="1" dirty="0">
                <a:solidFill>
                  <a:srgbClr val="000000"/>
                </a:solidFill>
                <a:latin typeface="Lato" panose="020F0502020204030203" pitchFamily="34" charset="77"/>
                <a:ea typeface="Lato" panose="020F0502020204030203" pitchFamily="34" charset="0"/>
                <a:cs typeface="Lato" panose="020F0502020204030203" pitchFamily="34" charset="0"/>
              </a:rPr>
              <a:t>Yr ysgol sy'n dewis pa ddosbarthiadau</a:t>
            </a:r>
            <a:r>
              <a:rPr lang="en-GB" b="1" i="1" dirty="0">
                <a:solidFill>
                  <a:srgbClr val="000000"/>
                </a:solidFill>
                <a:latin typeface="Lato" panose="020F0502020204030203" pitchFamily="34" charset="77"/>
                <a:ea typeface="Lato" panose="020F0502020204030203" pitchFamily="34" charset="0"/>
                <a:cs typeface="Lato" panose="020F0502020204030203" pitchFamily="34" charset="0"/>
              </a:rPr>
              <a:t>/</a:t>
            </a:r>
            <a:br>
              <a:rPr lang="en-GB" b="1" i="1" dirty="0">
                <a:solidFill>
                  <a:srgbClr val="000000"/>
                </a:solidFill>
                <a:latin typeface="Lato" panose="020F0502020204030203" pitchFamily="34" charset="77"/>
                <a:ea typeface="Lato" panose="020F0502020204030203" pitchFamily="34" charset="0"/>
                <a:cs typeface="Lato" panose="020F0502020204030203" pitchFamily="34" charset="0"/>
              </a:rPr>
            </a:br>
            <a:r>
              <a:rPr lang="1106" b="1" i="1" dirty="0">
                <a:solidFill>
                  <a:srgbClr val="000000"/>
                </a:solidFill>
                <a:latin typeface="Lato" panose="020F0502020204030203" pitchFamily="34" charset="77"/>
                <a:ea typeface="Lato" panose="020F0502020204030203" pitchFamily="34" charset="0"/>
                <a:cs typeface="Lato" panose="020F0502020204030203" pitchFamily="34" charset="0"/>
              </a:rPr>
              <a:t>grwpiau blwyddyn sy'n defnyddio'r llyfrau lloffion a'r gweithgareddau. </a:t>
            </a:r>
          </a:p>
        </p:txBody>
      </p:sp>
      <p:cxnSp>
        <p:nvCxnSpPr>
          <p:cNvPr id="7" name="Straight Connector 6">
            <a:extLst>
              <a:ext uri="{FF2B5EF4-FFF2-40B4-BE49-F238E27FC236}">
                <a16:creationId xmlns:a16="http://schemas.microsoft.com/office/drawing/2014/main" id="{32E1BC23-011D-EAC9-5869-A8EFA0AA4D5F}"/>
              </a:ext>
            </a:extLst>
          </p:cNvPr>
          <p:cNvCxnSpPr>
            <a:cxnSpLocks/>
          </p:cNvCxnSpPr>
          <p:nvPr/>
        </p:nvCxnSpPr>
        <p:spPr>
          <a:xfrm>
            <a:off x="4800601" y="2171177"/>
            <a:ext cx="0" cy="4508795"/>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5424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Session 2 Objectives</a:t>
            </a:r>
          </a:p>
          <a:p>
            <a:r>
              <a:rPr lang="1106" sz="3000" b="1" dirty="0"/>
              <a:t>Amcanion Sesiwn 2</a:t>
            </a:r>
          </a:p>
          <a:p>
            <a:endParaRPr lang="en-GB" sz="3000" b="1" dirty="0"/>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765718" y="1949041"/>
            <a:ext cx="3806282" cy="4108354"/>
          </a:xfrm>
        </p:spPr>
        <p:txBody>
          <a:bodyPr lIns="91440" tIns="45720" rIns="91440" bIns="45720" anchor="t"/>
          <a:lstStyle/>
          <a:p>
            <a:pPr algn="l" rtl="0" fontAlgn="base"/>
            <a:endParaRPr lang="en-GB" sz="1600" b="0" i="0" dirty="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600" b="0" i="0" dirty="0">
                <a:solidFill>
                  <a:srgbClr val="000000"/>
                </a:solidFill>
                <a:effectLst/>
                <a:latin typeface="Lato"/>
                <a:ea typeface="Lato"/>
                <a:cs typeface="Rubik Medium"/>
              </a:rPr>
              <a:t>Discover ways to support children to develop positive attitudes towards maths  </a:t>
            </a:r>
          </a:p>
          <a:p>
            <a:pPr marL="285750" indent="-285750" algn="l" rtl="0" fontAlgn="base">
              <a:buFont typeface="Arial" panose="020B0604020202020204" pitchFamily="34" charset="0"/>
              <a:buChar char="•"/>
            </a:pPr>
            <a:endParaRPr lang="en-GB" sz="1600" b="0" i="0" dirty="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600" b="0" i="0" dirty="0">
                <a:solidFill>
                  <a:srgbClr val="000000"/>
                </a:solidFill>
                <a:effectLst/>
                <a:latin typeface="Lato"/>
                <a:ea typeface="Lato"/>
                <a:cs typeface="Rubik Medium"/>
              </a:rPr>
              <a:t>Understand the resources available to support adults &amp; children with their number confidence and skills </a:t>
            </a:r>
          </a:p>
          <a:p>
            <a:pPr marL="285750" indent="-285750">
              <a:buFont typeface="Arial" panose="020B0604020202020204" pitchFamily="34" charset="0"/>
              <a:buChar char="•"/>
            </a:pPr>
            <a:endParaRPr lang="en-GB" sz="1600" b="0" dirty="0">
              <a:solidFill>
                <a:srgbClr val="000000"/>
              </a:solidFill>
              <a:latin typeface="Lato"/>
              <a:ea typeface="Lato"/>
              <a:cs typeface="Rubik Medium"/>
            </a:endParaRPr>
          </a:p>
          <a:p>
            <a:pPr marL="285750" indent="-285750" algn="l" rtl="0" fontAlgn="base">
              <a:buFont typeface="Arial" panose="020B0604020202020204" pitchFamily="34" charset="0"/>
              <a:buChar char="•"/>
            </a:pPr>
            <a:r>
              <a:rPr lang="en-GB" sz="1600" b="0" i="0" dirty="0">
                <a:solidFill>
                  <a:srgbClr val="000000"/>
                </a:solidFill>
                <a:effectLst/>
                <a:latin typeface="Lato"/>
                <a:ea typeface="Lato"/>
                <a:cs typeface="Rubik Medium"/>
              </a:rPr>
              <a:t>Learn about the ongoing support available to you from National Numeracy </a:t>
            </a:r>
          </a:p>
          <a:p>
            <a:pPr marL="285750" indent="-285750" algn="l" rtl="0" fontAlgn="base">
              <a:buFont typeface="Arial" panose="020B0604020202020204" pitchFamily="34" charset="0"/>
              <a:buChar char="•"/>
            </a:pPr>
            <a:endParaRPr lang="en-GB" sz="1600" b="0" i="0" dirty="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600" b="0" i="0" dirty="0">
                <a:solidFill>
                  <a:srgbClr val="000000"/>
                </a:solidFill>
                <a:effectLst/>
                <a:latin typeface="Lato"/>
                <a:ea typeface="Lato"/>
                <a:cs typeface="Rubik Medium"/>
              </a:rPr>
              <a:t>Explain your practical next steps as a Numeracy Champion </a:t>
            </a:r>
          </a:p>
        </p:txBody>
      </p:sp>
      <p:pic>
        <p:nvPicPr>
          <p:cNvPr id="4" name="Graphic 3" descr="Harvey Balls 0% with solid fill">
            <a:extLst>
              <a:ext uri="{FF2B5EF4-FFF2-40B4-BE49-F238E27FC236}">
                <a16:creationId xmlns:a16="http://schemas.microsoft.com/office/drawing/2014/main" id="{15DBFD69-387D-DC82-8890-D7ADD419072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5" name="Graphic 4" descr="Tea with solid fill">
            <a:extLst>
              <a:ext uri="{FF2B5EF4-FFF2-40B4-BE49-F238E27FC236}">
                <a16:creationId xmlns:a16="http://schemas.microsoft.com/office/drawing/2014/main" id="{C18D99FA-6D83-C5B8-5D23-4F6A7265D52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6" name="Graphic 5" descr="Harvey Balls 25% with solid fill">
            <a:extLst>
              <a:ext uri="{FF2B5EF4-FFF2-40B4-BE49-F238E27FC236}">
                <a16:creationId xmlns:a16="http://schemas.microsoft.com/office/drawing/2014/main" id="{63527740-474A-3C6D-A9E1-2B7C8D0C6D6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7" name="Graphic 6" descr="Harvey Balls 100% with solid fill">
            <a:extLst>
              <a:ext uri="{FF2B5EF4-FFF2-40B4-BE49-F238E27FC236}">
                <a16:creationId xmlns:a16="http://schemas.microsoft.com/office/drawing/2014/main" id="{1CA09206-0B2C-7501-6AA1-91D6C73AE64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8" name="Graphic 7" descr="Harvey Balls 65% with solid fill">
            <a:extLst>
              <a:ext uri="{FF2B5EF4-FFF2-40B4-BE49-F238E27FC236}">
                <a16:creationId xmlns:a16="http://schemas.microsoft.com/office/drawing/2014/main" id="{64CE7B4D-F9A8-CB21-2CC4-811970703D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9" name="Graphic 8" descr="Harvey Balls 75% with solid fill">
            <a:extLst>
              <a:ext uri="{FF2B5EF4-FFF2-40B4-BE49-F238E27FC236}">
                <a16:creationId xmlns:a16="http://schemas.microsoft.com/office/drawing/2014/main" id="{F8242019-CF47-2821-3A80-C8F4A2CBF14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0" name="Graphic 9" descr="Harvey Balls 85% with solid fill">
            <a:extLst>
              <a:ext uri="{FF2B5EF4-FFF2-40B4-BE49-F238E27FC236}">
                <a16:creationId xmlns:a16="http://schemas.microsoft.com/office/drawing/2014/main" id="{83A55EDB-C018-810F-355F-D140BCB9C74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1" name="Graphic 10" descr="Harvey Balls 10% with solid fill">
            <a:extLst>
              <a:ext uri="{FF2B5EF4-FFF2-40B4-BE49-F238E27FC236}">
                <a16:creationId xmlns:a16="http://schemas.microsoft.com/office/drawing/2014/main" id="{457B6CE1-6E87-5A35-645D-4E089B1C59E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2" name="Graphic 11" descr="Harvey Balls 45% with solid fill">
            <a:extLst>
              <a:ext uri="{FF2B5EF4-FFF2-40B4-BE49-F238E27FC236}">
                <a16:creationId xmlns:a16="http://schemas.microsoft.com/office/drawing/2014/main" id="{59083C9F-C9C6-025D-C217-A78F0E648C2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13" name="Text Placeholder 2">
            <a:extLst>
              <a:ext uri="{FF2B5EF4-FFF2-40B4-BE49-F238E27FC236}">
                <a16:creationId xmlns:a16="http://schemas.microsoft.com/office/drawing/2014/main" id="{B9BB2268-89BD-2751-90AC-362C3CA2C72F}"/>
              </a:ext>
            </a:extLst>
          </p:cNvPr>
          <p:cNvSpPr txBox="1">
            <a:spLocks/>
          </p:cNvSpPr>
          <p:nvPr/>
        </p:nvSpPr>
        <p:spPr>
          <a:xfrm>
            <a:off x="4919472" y="1949041"/>
            <a:ext cx="4003647" cy="4534953"/>
          </a:xfrm>
          <a:prstGeom prst="rect">
            <a:avLst/>
          </a:prstGeom>
        </p:spPr>
        <p:txBody>
          <a:bodyPr lIns="91440" tIns="45720" rIns="91440" bIns="45720" anchor="t"/>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endParaRPr lang="en-GB" sz="1600" b="0" dirty="0">
              <a:solidFill>
                <a:srgbClr val="000000"/>
              </a:solidFill>
            </a:endParaRPr>
          </a:p>
          <a:p>
            <a:pPr marL="285750" indent="-285750" fontAlgn="base">
              <a:buFont typeface="Arial" pitchFamily="34" charset="0"/>
              <a:buChar char="•"/>
              <a:defRPr b="0" i="0"/>
            </a:pPr>
            <a:r>
              <a:rPr lang="en-GB" sz="1600" b="0" dirty="0" err="1">
                <a:solidFill>
                  <a:srgbClr val="000000"/>
                </a:solidFill>
                <a:latin typeface="Lato"/>
                <a:ea typeface="Lato"/>
                <a:cs typeface="Rubik Medium"/>
              </a:rPr>
              <a:t>Darganfod</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ffyrdd</a:t>
            </a:r>
            <a:r>
              <a:rPr lang="en-GB" sz="1600" b="0" dirty="0">
                <a:solidFill>
                  <a:srgbClr val="000000"/>
                </a:solidFill>
                <a:latin typeface="Lato"/>
                <a:ea typeface="Lato"/>
                <a:cs typeface="Rubik Medium"/>
              </a:rPr>
              <a:t> o </a:t>
            </a:r>
            <a:r>
              <a:rPr lang="en-GB" sz="1600" b="0" dirty="0" err="1">
                <a:solidFill>
                  <a:srgbClr val="000000"/>
                </a:solidFill>
                <a:latin typeface="Lato"/>
                <a:ea typeface="Lato"/>
                <a:cs typeface="Rubik Medium"/>
              </a:rPr>
              <a:t>gefnogi</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eich</a:t>
            </a:r>
            <a:r>
              <a:rPr lang="en-GB" sz="1600" b="0" dirty="0">
                <a:solidFill>
                  <a:srgbClr val="000000"/>
                </a:solidFill>
                <a:latin typeface="Lato"/>
                <a:ea typeface="Lato"/>
                <a:cs typeface="Rubik Medium"/>
              </a:rPr>
              <a:t> plant </a:t>
            </a:r>
            <a:r>
              <a:rPr lang="en-GB" sz="1600" b="0" dirty="0" err="1">
                <a:solidFill>
                  <a:srgbClr val="000000"/>
                </a:solidFill>
                <a:latin typeface="Lato"/>
                <a:ea typeface="Lato"/>
                <a:cs typeface="Rubik Medium"/>
              </a:rPr>
              <a:t>i</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feithrin</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agweddau</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cadarnhaol</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tuag</a:t>
            </a:r>
            <a:r>
              <a:rPr lang="en-GB" sz="1600" b="0" dirty="0">
                <a:solidFill>
                  <a:srgbClr val="000000"/>
                </a:solidFill>
                <a:latin typeface="Lato"/>
                <a:ea typeface="Lato"/>
                <a:cs typeface="Rubik Medium"/>
              </a:rPr>
              <a:t> at </a:t>
            </a:r>
            <a:r>
              <a:rPr lang="en-GB" sz="1600" b="0" dirty="0" err="1">
                <a:solidFill>
                  <a:srgbClr val="000000"/>
                </a:solidFill>
                <a:latin typeface="Lato"/>
                <a:ea typeface="Lato"/>
                <a:cs typeface="Rubik Medium"/>
              </a:rPr>
              <a:t>fathemateg</a:t>
            </a:r>
            <a:r>
              <a:rPr lang="en-GB" sz="1600" b="0" dirty="0">
                <a:solidFill>
                  <a:srgbClr val="000000"/>
                </a:solidFill>
                <a:latin typeface="Lato"/>
                <a:ea typeface="Lato"/>
                <a:cs typeface="Rubik Medium"/>
              </a:rPr>
              <a:t>  </a:t>
            </a:r>
          </a:p>
          <a:p>
            <a:pPr marL="285750" indent="-285750" fontAlgn="base">
              <a:buFont typeface="Arial" pitchFamily="34" charset="0"/>
              <a:buChar char="•"/>
            </a:pPr>
            <a:endParaRPr lang="en-GB" sz="1600" b="0" dirty="0">
              <a:solidFill>
                <a:srgbClr val="000000"/>
              </a:solidFill>
            </a:endParaRPr>
          </a:p>
          <a:p>
            <a:pPr marL="285750" indent="-285750" fontAlgn="base">
              <a:buFont typeface="Arial" pitchFamily="34" charset="0"/>
              <a:buChar char="•"/>
              <a:defRPr b="0" i="0"/>
            </a:pPr>
            <a:r>
              <a:rPr lang="en-GB" sz="1600" b="0" dirty="0">
                <a:solidFill>
                  <a:srgbClr val="000000"/>
                </a:solidFill>
                <a:latin typeface="Lato"/>
                <a:ea typeface="Lato"/>
                <a:cs typeface="Rubik Medium"/>
              </a:rPr>
              <a:t>Deall yr </a:t>
            </a:r>
            <a:r>
              <a:rPr lang="en-GB" sz="1600" b="0" dirty="0" err="1">
                <a:solidFill>
                  <a:srgbClr val="000000"/>
                </a:solidFill>
                <a:latin typeface="Lato"/>
                <a:ea typeface="Lato"/>
                <a:cs typeface="Rubik Medium"/>
              </a:rPr>
              <a:t>adnoddau</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sydd</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ar</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gael</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i</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gefnogi</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oedolion</a:t>
            </a:r>
            <a:r>
              <a:rPr lang="en-GB" sz="1600" b="0" dirty="0">
                <a:solidFill>
                  <a:srgbClr val="000000"/>
                </a:solidFill>
                <a:latin typeface="Lato"/>
                <a:ea typeface="Lato"/>
                <a:cs typeface="Rubik Medium"/>
              </a:rPr>
              <a:t> a </a:t>
            </a:r>
            <a:r>
              <a:rPr lang="en-GB" sz="1600" b="0" dirty="0" err="1">
                <a:solidFill>
                  <a:srgbClr val="000000"/>
                </a:solidFill>
                <a:latin typeface="Lato"/>
                <a:ea typeface="Lato"/>
                <a:cs typeface="Rubik Medium"/>
              </a:rPr>
              <a:t>phlant</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gyda'u</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hyder</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ym</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maes</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rhifedd</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a'u</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sgiliau</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rhifedd</a:t>
            </a:r>
            <a:endParaRPr lang="en-GB" sz="1600" b="0" dirty="0">
              <a:solidFill>
                <a:srgbClr val="000000"/>
              </a:solidFill>
              <a:latin typeface="Lato"/>
              <a:ea typeface="Lato"/>
              <a:cs typeface="Rubik Medium"/>
            </a:endParaRPr>
          </a:p>
          <a:p>
            <a:pPr marL="285750" indent="-285750">
              <a:buFont typeface="Arial" pitchFamily="34" charset="0"/>
              <a:buChar char="•"/>
            </a:pPr>
            <a:endParaRPr lang="en-GB" sz="1600" b="0" dirty="0">
              <a:solidFill>
                <a:srgbClr val="000000"/>
              </a:solidFill>
              <a:latin typeface="Lato"/>
              <a:ea typeface="Lato"/>
              <a:cs typeface="Rubik Medium"/>
            </a:endParaRPr>
          </a:p>
          <a:p>
            <a:pPr marL="285750" indent="-285750" fontAlgn="base">
              <a:buFont typeface="Arial" pitchFamily="34" charset="0"/>
              <a:buChar char="•"/>
              <a:defRPr b="0" i="0"/>
            </a:pPr>
            <a:r>
              <a:rPr lang="en-GB" sz="1600" b="0" dirty="0" err="1">
                <a:solidFill>
                  <a:srgbClr val="000000"/>
                </a:solidFill>
                <a:latin typeface="Lato"/>
                <a:ea typeface="Lato"/>
                <a:cs typeface="Rubik Medium"/>
              </a:rPr>
              <a:t>Dysgu</a:t>
            </a:r>
            <a:r>
              <a:rPr lang="en-GB" sz="1600" b="0" dirty="0">
                <a:solidFill>
                  <a:srgbClr val="000000"/>
                </a:solidFill>
                <a:latin typeface="Lato"/>
                <a:ea typeface="Lato"/>
                <a:cs typeface="Rubik Medium"/>
              </a:rPr>
              <a:t> am y </a:t>
            </a:r>
            <a:r>
              <a:rPr lang="en-GB" sz="1600" b="0" dirty="0" err="1">
                <a:solidFill>
                  <a:srgbClr val="000000"/>
                </a:solidFill>
                <a:latin typeface="Lato"/>
                <a:ea typeface="Lato"/>
                <a:cs typeface="Rubik Medium"/>
              </a:rPr>
              <a:t>cymorth</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parhaus</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sydd</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ar</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gael</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i</a:t>
            </a:r>
            <a:r>
              <a:rPr lang="en-GB" sz="1600" b="0" dirty="0">
                <a:solidFill>
                  <a:srgbClr val="000000"/>
                </a:solidFill>
                <a:latin typeface="Lato"/>
                <a:ea typeface="Lato"/>
                <a:cs typeface="Rubik Medium"/>
              </a:rPr>
              <a:t> chi </a:t>
            </a:r>
            <a:r>
              <a:rPr lang="en-GB" sz="1600" b="0" dirty="0" err="1">
                <a:solidFill>
                  <a:srgbClr val="000000"/>
                </a:solidFill>
                <a:latin typeface="Lato"/>
                <a:ea typeface="Lato"/>
                <a:cs typeface="Rubik Medium"/>
              </a:rPr>
              <a:t>gan</a:t>
            </a:r>
            <a:r>
              <a:rPr lang="en-GB" sz="1600" b="0" dirty="0">
                <a:solidFill>
                  <a:srgbClr val="000000"/>
                </a:solidFill>
                <a:latin typeface="Lato"/>
                <a:ea typeface="Lato"/>
                <a:cs typeface="Rubik Medium"/>
              </a:rPr>
              <a:t> National Numeracy</a:t>
            </a:r>
          </a:p>
          <a:p>
            <a:pPr marL="285750" indent="-285750" fontAlgn="base">
              <a:buFont typeface="Arial" pitchFamily="34" charset="0"/>
              <a:buChar char="•"/>
            </a:pPr>
            <a:endParaRPr lang="en-GB" sz="1600" b="0" dirty="0">
              <a:solidFill>
                <a:srgbClr val="000000"/>
              </a:solidFill>
            </a:endParaRPr>
          </a:p>
          <a:p>
            <a:pPr marL="285750" indent="-285750" fontAlgn="base">
              <a:buFont typeface="Arial" pitchFamily="34" charset="0"/>
              <a:buChar char="•"/>
              <a:defRPr b="0" i="0"/>
            </a:pPr>
            <a:r>
              <a:rPr lang="en-GB" sz="1600" b="0" dirty="0" err="1">
                <a:solidFill>
                  <a:srgbClr val="000000"/>
                </a:solidFill>
                <a:latin typeface="Lato"/>
                <a:ea typeface="Lato"/>
                <a:cs typeface="Rubik Medium"/>
              </a:rPr>
              <a:t>Esbonio</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eich</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camau</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ymarferol</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nesaf</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yn</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eich</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rôl</a:t>
            </a:r>
            <a:r>
              <a:rPr lang="en-GB" sz="1600" b="0" dirty="0">
                <a:solidFill>
                  <a:srgbClr val="000000"/>
                </a:solidFill>
                <a:latin typeface="Lato"/>
                <a:ea typeface="Lato"/>
                <a:cs typeface="Rubik Medium"/>
              </a:rPr>
              <a:t> o </a:t>
            </a:r>
            <a:r>
              <a:rPr lang="en-GB" sz="1600" b="0" dirty="0" err="1">
                <a:solidFill>
                  <a:srgbClr val="000000"/>
                </a:solidFill>
                <a:latin typeface="Lato"/>
                <a:ea typeface="Lato"/>
                <a:cs typeface="Rubik Medium"/>
              </a:rPr>
              <a:t>fod</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yn</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Hyrwyddwr</a:t>
            </a:r>
            <a:r>
              <a:rPr lang="en-GB" sz="1600" b="0" dirty="0">
                <a:solidFill>
                  <a:srgbClr val="000000"/>
                </a:solidFill>
                <a:latin typeface="Lato"/>
                <a:ea typeface="Lato"/>
                <a:cs typeface="Rubik Medium"/>
              </a:rPr>
              <a:t> </a:t>
            </a:r>
            <a:r>
              <a:rPr lang="en-GB" sz="1600" b="0" dirty="0" err="1">
                <a:solidFill>
                  <a:srgbClr val="000000"/>
                </a:solidFill>
                <a:latin typeface="Lato"/>
                <a:ea typeface="Lato"/>
                <a:cs typeface="Rubik Medium"/>
              </a:rPr>
              <a:t>Rhifedd</a:t>
            </a:r>
            <a:endParaRPr lang="en-GB" sz="1600" b="0" dirty="0">
              <a:solidFill>
                <a:srgbClr val="000000"/>
              </a:solidFill>
              <a:latin typeface="Lato"/>
              <a:ea typeface="Lato"/>
              <a:cs typeface="Rubik Medium"/>
            </a:endParaRPr>
          </a:p>
        </p:txBody>
      </p:sp>
      <p:cxnSp>
        <p:nvCxnSpPr>
          <p:cNvPr id="14" name="Straight Connector 13">
            <a:extLst>
              <a:ext uri="{FF2B5EF4-FFF2-40B4-BE49-F238E27FC236}">
                <a16:creationId xmlns:a16="http://schemas.microsoft.com/office/drawing/2014/main" id="{8F3AD3B5-47B9-9A1C-8B12-C1A7AE52EE73}"/>
              </a:ext>
            </a:extLst>
          </p:cNvPr>
          <p:cNvCxnSpPr>
            <a:cxnSpLocks/>
          </p:cNvCxnSpPr>
          <p:nvPr/>
        </p:nvCxnSpPr>
        <p:spPr>
          <a:xfrm>
            <a:off x="4725297" y="2075688"/>
            <a:ext cx="0" cy="410565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438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Session Outline</a:t>
            </a:r>
          </a:p>
          <a:p>
            <a:r>
              <a:rPr lang="1106" sz="3000" b="1" dirty="0"/>
              <a:t>Amlinelliad o'r Sesiwn</a:t>
            </a:r>
          </a:p>
          <a:p>
            <a:endParaRPr lang="en-GB" sz="3000" b="1" dirty="0"/>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1502171" y="2519849"/>
            <a:ext cx="7469958" cy="3860152"/>
          </a:xfrm>
        </p:spPr>
        <p:txBody>
          <a:bodyPr lIns="91440" tIns="45720" rIns="91440" bIns="45720" anchor="t">
            <a:noAutofit/>
          </a:bodyPr>
          <a:lstStyle/>
          <a:p>
            <a:pPr marL="342900" indent="-342900" fontAlgn="base">
              <a:buFont typeface="Lato" panose="020F0502020204030203" pitchFamily="34" charset="0"/>
              <a:buChar char="–"/>
            </a:pPr>
            <a:r>
              <a:rPr lang="en-GB" sz="1600" b="0" dirty="0">
                <a:solidFill>
                  <a:srgbClr val="000000"/>
                </a:solidFill>
                <a:latin typeface="Lato"/>
                <a:ea typeface="Lato"/>
                <a:cs typeface="Rubik Medium"/>
              </a:rPr>
              <a:t>Introduction/</a:t>
            </a:r>
            <a:r>
              <a:rPr lang="1106" sz="1600" b="0" dirty="0">
                <a:solidFill>
                  <a:srgbClr val="000000"/>
                </a:solidFill>
                <a:latin typeface="Lato"/>
                <a:ea typeface="Lato"/>
                <a:cs typeface="Rubik Medium"/>
              </a:rPr>
              <a:t>Cyflwyniad</a:t>
            </a:r>
            <a:endParaRPr lang="en-GB" sz="1600" b="0" dirty="0">
              <a:solidFill>
                <a:srgbClr val="000000"/>
              </a:solidFill>
              <a:latin typeface="Lato"/>
              <a:ea typeface="Lato"/>
              <a:cs typeface="Rubik Medium"/>
            </a:endParaRPr>
          </a:p>
          <a:p>
            <a:pPr marL="342900" indent="-342900" fontAlgn="base">
              <a:buFont typeface="Lato" panose="020F0502020204030203" pitchFamily="34" charset="0"/>
              <a:buChar char="–"/>
            </a:pPr>
            <a:r>
              <a:rPr lang="en-GB" sz="1600" b="0" dirty="0">
                <a:solidFill>
                  <a:srgbClr val="000000"/>
                </a:solidFill>
                <a:latin typeface="Lato"/>
                <a:ea typeface="Lato"/>
                <a:cs typeface="Rubik Medium"/>
              </a:rPr>
              <a:t>‘Help Your Child Love Maths!’/</a:t>
            </a:r>
            <a:r>
              <a:rPr lang="1106" sz="1600" b="0" dirty="0">
                <a:solidFill>
                  <a:srgbClr val="000000"/>
                </a:solidFill>
                <a:latin typeface="Lato"/>
                <a:ea typeface="Lato"/>
                <a:cs typeface="Rubik Medium"/>
              </a:rPr>
              <a:t>‘Helpu Eich Plentyn i Fwynhau Mathemateg!’</a:t>
            </a:r>
            <a:endParaRPr lang="en-GB" sz="1600" b="0" dirty="0">
              <a:solidFill>
                <a:srgbClr val="000000"/>
              </a:solidFill>
              <a:latin typeface="Lato"/>
              <a:ea typeface="Lato"/>
              <a:cs typeface="Rubik Medium"/>
            </a:endParaRPr>
          </a:p>
          <a:p>
            <a:pPr marL="342900" indent="-342900" fontAlgn="base">
              <a:buFont typeface="Lato" panose="020F0502020204030203" pitchFamily="34" charset="0"/>
              <a:buChar char="–"/>
            </a:pPr>
            <a:r>
              <a:rPr lang="en-GB" sz="1600" b="0" dirty="0">
                <a:solidFill>
                  <a:srgbClr val="000000"/>
                </a:solidFill>
                <a:latin typeface="Lato"/>
                <a:ea typeface="Lato"/>
                <a:cs typeface="Rubik Medium"/>
              </a:rPr>
              <a:t>Top tips for supporting children to love maths/</a:t>
            </a:r>
            <a:r>
              <a:rPr lang="1106" sz="1600" b="0" dirty="0">
                <a:solidFill>
                  <a:srgbClr val="000000"/>
                </a:solidFill>
                <a:latin typeface="Lato"/>
                <a:ea typeface="Lato"/>
                <a:cs typeface="Rubik Medium"/>
              </a:rPr>
              <a:t>Awgrymiadau defnyddiol ar gyfer cefnogi plant i fwynhau mathemateg</a:t>
            </a:r>
            <a:endParaRPr lang="en-GB" sz="1600" b="0" dirty="0">
              <a:solidFill>
                <a:srgbClr val="000000"/>
              </a:solidFill>
              <a:latin typeface="Lato"/>
              <a:ea typeface="Lato"/>
              <a:cs typeface="Rubik Medium"/>
            </a:endParaRPr>
          </a:p>
          <a:p>
            <a:pPr marL="342900" indent="-342900" fontAlgn="base">
              <a:buFont typeface="Lato" panose="020F0502020204030203" pitchFamily="34" charset="0"/>
              <a:buChar char="–"/>
            </a:pPr>
            <a:r>
              <a:rPr lang="en-GB" sz="1600" b="0" dirty="0">
                <a:solidFill>
                  <a:srgbClr val="000000"/>
                </a:solidFill>
                <a:latin typeface="Lato"/>
                <a:ea typeface="Lato"/>
                <a:cs typeface="Rubik Medium"/>
              </a:rPr>
              <a:t>National Numeracy Challenge</a:t>
            </a:r>
          </a:p>
          <a:p>
            <a:pPr marL="342900" indent="-342900" fontAlgn="base">
              <a:buFont typeface="Lato" panose="020F0502020204030203" pitchFamily="34" charset="0"/>
              <a:buChar char="–"/>
            </a:pPr>
            <a:r>
              <a:rPr lang="en-GB" sz="1600" b="0" dirty="0">
                <a:solidFill>
                  <a:srgbClr val="000000"/>
                </a:solidFill>
                <a:latin typeface="Lato"/>
                <a:ea typeface="Lato"/>
                <a:cs typeface="Rubik Medium"/>
              </a:rPr>
              <a:t>BREAK/</a:t>
            </a:r>
            <a:r>
              <a:rPr lang="1106" sz="1600" b="0" dirty="0">
                <a:solidFill>
                  <a:srgbClr val="000000"/>
                </a:solidFill>
                <a:latin typeface="Lato"/>
                <a:ea typeface="Lato"/>
                <a:cs typeface="Rubik Medium"/>
              </a:rPr>
              <a:t>EGWYL</a:t>
            </a:r>
            <a:endParaRPr lang="en-GB" sz="1600" b="0" dirty="0">
              <a:solidFill>
                <a:srgbClr val="000000"/>
              </a:solidFill>
              <a:latin typeface="Lato"/>
              <a:ea typeface="Lato"/>
              <a:cs typeface="Rubik Medium"/>
            </a:endParaRPr>
          </a:p>
          <a:p>
            <a:pPr marL="342900" indent="-342900" fontAlgn="base">
              <a:buFont typeface="Lato" panose="020F0502020204030203" pitchFamily="34" charset="0"/>
              <a:buChar char="–"/>
            </a:pPr>
            <a:r>
              <a:rPr lang="en-GB" sz="1600" b="0" dirty="0">
                <a:solidFill>
                  <a:srgbClr val="000000"/>
                </a:solidFill>
                <a:latin typeface="Lato"/>
                <a:ea typeface="Lato"/>
                <a:cs typeface="Rubik Medium"/>
              </a:rPr>
              <a:t>Forums/</a:t>
            </a:r>
            <a:r>
              <a:rPr lang="1106" sz="1600" b="0" dirty="0">
                <a:solidFill>
                  <a:srgbClr val="000000"/>
                </a:solidFill>
                <a:latin typeface="Lato"/>
                <a:ea typeface="Lato"/>
                <a:cs typeface="Rubik Medium"/>
              </a:rPr>
              <a:t>Fforymau</a:t>
            </a:r>
            <a:endParaRPr lang="en-GB" sz="1600" b="0" dirty="0">
              <a:solidFill>
                <a:srgbClr val="000000"/>
              </a:solidFill>
              <a:latin typeface="Lato"/>
              <a:ea typeface="Lato"/>
              <a:cs typeface="Rubik Medium"/>
            </a:endParaRPr>
          </a:p>
          <a:p>
            <a:pPr marL="342900" indent="-342900" fontAlgn="base">
              <a:buFont typeface="Lato" panose="020F0502020204030203" pitchFamily="34" charset="0"/>
              <a:buChar char="–"/>
            </a:pPr>
            <a:r>
              <a:rPr lang="en-GB" sz="1600" b="0" dirty="0">
                <a:solidFill>
                  <a:srgbClr val="000000"/>
                </a:solidFill>
                <a:latin typeface="Lato"/>
                <a:ea typeface="Lato"/>
                <a:cs typeface="Rubik Medium"/>
              </a:rPr>
              <a:t>Other programme activity/</a:t>
            </a:r>
            <a:r>
              <a:rPr lang="1106" sz="1600" b="0" dirty="0">
                <a:solidFill>
                  <a:srgbClr val="000000"/>
                </a:solidFill>
                <a:latin typeface="Lato"/>
                <a:ea typeface="Lato"/>
                <a:cs typeface="Rubik Medium"/>
              </a:rPr>
              <a:t>Gweithgareddau eraill y rhaglen</a:t>
            </a:r>
            <a:endParaRPr lang="en-GB" sz="1600" b="0" dirty="0">
              <a:solidFill>
                <a:srgbClr val="000000"/>
              </a:solidFill>
              <a:latin typeface="Lato"/>
              <a:ea typeface="Lato"/>
              <a:cs typeface="Rubik Medium"/>
            </a:endParaRPr>
          </a:p>
          <a:p>
            <a:pPr marL="342900" indent="-342900" fontAlgn="base">
              <a:buFont typeface="Lato" panose="020F0502020204030203" pitchFamily="34" charset="0"/>
              <a:buChar char="–"/>
            </a:pPr>
            <a:r>
              <a:rPr lang="en-GB" sz="1600" b="0" dirty="0">
                <a:solidFill>
                  <a:srgbClr val="000000"/>
                </a:solidFill>
                <a:latin typeface="Lato"/>
                <a:ea typeface="Lato"/>
                <a:cs typeface="Rubik Medium"/>
              </a:rPr>
              <a:t>Implementation/</a:t>
            </a:r>
            <a:r>
              <a:rPr lang="1106" sz="1600" b="0" dirty="0">
                <a:solidFill>
                  <a:srgbClr val="000000"/>
                </a:solidFill>
                <a:latin typeface="Lato"/>
                <a:ea typeface="Lato"/>
                <a:cs typeface="Rubik Medium"/>
              </a:rPr>
              <a:t>Gweithredu</a:t>
            </a:r>
            <a:endParaRPr lang="en-GB" sz="1600" b="0" dirty="0">
              <a:solidFill>
                <a:srgbClr val="000000"/>
              </a:solidFill>
              <a:latin typeface="Lato"/>
              <a:ea typeface="Lato"/>
              <a:cs typeface="Rubik Medium"/>
            </a:endParaRPr>
          </a:p>
          <a:p>
            <a:pPr marL="342900" indent="-342900" fontAlgn="base">
              <a:buFont typeface="Lato" panose="020F0502020204030203" pitchFamily="34" charset="0"/>
              <a:buChar char="–"/>
            </a:pPr>
            <a:r>
              <a:rPr lang="en-GB" sz="1600" b="0" dirty="0">
                <a:solidFill>
                  <a:srgbClr val="000000"/>
                </a:solidFill>
                <a:latin typeface="Lato"/>
                <a:ea typeface="Lato"/>
                <a:cs typeface="Rubik Medium"/>
              </a:rPr>
              <a:t>Next steps/</a:t>
            </a:r>
            <a:r>
              <a:rPr lang="1106" sz="1600" b="0" dirty="0">
                <a:solidFill>
                  <a:srgbClr val="000000"/>
                </a:solidFill>
                <a:latin typeface="Lato"/>
                <a:ea typeface="Lato"/>
                <a:cs typeface="Rubik Medium"/>
              </a:rPr>
              <a:t>Y Camau Nesaf</a:t>
            </a:r>
            <a:endParaRPr lang="en-GB" sz="1600" b="0" dirty="0">
              <a:solidFill>
                <a:srgbClr val="000000"/>
              </a:solidFill>
              <a:latin typeface="Lato"/>
              <a:ea typeface="Lato"/>
              <a:cs typeface="Rubik Medium"/>
            </a:endParaRPr>
          </a:p>
          <a:p>
            <a:pPr marL="342900" indent="-342900" fontAlgn="base">
              <a:buFont typeface="Lato" panose="020F0502020204030203" pitchFamily="34" charset="0"/>
              <a:buChar char="–"/>
            </a:pPr>
            <a:endParaRPr lang="en-GB" sz="1600" b="0" dirty="0">
              <a:solidFill>
                <a:srgbClr val="000000"/>
              </a:solidFill>
              <a:latin typeface="Lato"/>
              <a:ea typeface="Lato"/>
              <a:cs typeface="Rubik Medium"/>
            </a:endParaRPr>
          </a:p>
          <a:p>
            <a:pPr marL="213995" indent="-213995" fontAlgn="base">
              <a:buFont typeface="Arial" panose="020B0604020202020204" pitchFamily="34" charset="0"/>
              <a:buChar char="•"/>
            </a:pPr>
            <a:endParaRPr lang="en-GB" sz="200" dirty="0">
              <a:latin typeface="Lato" panose="020F0502020204030203" pitchFamily="34" charset="0"/>
              <a:ea typeface="Lato" panose="020F0502020204030203" pitchFamily="34" charset="0"/>
            </a:endParaRPr>
          </a:p>
        </p:txBody>
      </p:sp>
      <p:pic>
        <p:nvPicPr>
          <p:cNvPr id="6" name="Graphic 5" descr="Harvey Balls 0% with solid fill">
            <a:extLst>
              <a:ext uri="{FF2B5EF4-FFF2-40B4-BE49-F238E27FC236}">
                <a16:creationId xmlns:a16="http://schemas.microsoft.com/office/drawing/2014/main" id="{50E41930-2538-AFC0-FAE5-994C8E9E1D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2015" y="2524785"/>
            <a:ext cx="252000" cy="252000"/>
          </a:xfrm>
          <a:prstGeom prst="rect">
            <a:avLst/>
          </a:prstGeom>
        </p:spPr>
      </p:pic>
      <p:pic>
        <p:nvPicPr>
          <p:cNvPr id="12" name="Graphic 11" descr="Tea with solid fill">
            <a:extLst>
              <a:ext uri="{FF2B5EF4-FFF2-40B4-BE49-F238E27FC236}">
                <a16:creationId xmlns:a16="http://schemas.microsoft.com/office/drawing/2014/main" id="{73990DD9-2D57-6926-16E5-728E8A0E64C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35496" y="3797268"/>
            <a:ext cx="324000" cy="324000"/>
          </a:xfrm>
          <a:prstGeom prst="rect">
            <a:avLst/>
          </a:prstGeom>
        </p:spPr>
      </p:pic>
      <p:pic>
        <p:nvPicPr>
          <p:cNvPr id="14" name="Graphic 13" descr="Harvey Balls 25% with solid fill">
            <a:extLst>
              <a:ext uri="{FF2B5EF4-FFF2-40B4-BE49-F238E27FC236}">
                <a16:creationId xmlns:a16="http://schemas.microsoft.com/office/drawing/2014/main" id="{D7A6B8C4-7885-2D39-AB62-430630D44A9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252015" y="3194917"/>
            <a:ext cx="252000" cy="252000"/>
          </a:xfrm>
          <a:prstGeom prst="rect">
            <a:avLst/>
          </a:prstGeom>
        </p:spPr>
      </p:pic>
      <p:pic>
        <p:nvPicPr>
          <p:cNvPr id="20" name="Graphic 19" descr="Harvey Balls 100% with solid fill">
            <a:extLst>
              <a:ext uri="{FF2B5EF4-FFF2-40B4-BE49-F238E27FC236}">
                <a16:creationId xmlns:a16="http://schemas.microsoft.com/office/drawing/2014/main" id="{FA315B49-7CC3-23B2-15CE-22DC517B5BB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52015" y="5215542"/>
            <a:ext cx="252000" cy="252000"/>
          </a:xfrm>
          <a:prstGeom prst="rect">
            <a:avLst/>
          </a:prstGeom>
        </p:spPr>
      </p:pic>
      <p:pic>
        <p:nvPicPr>
          <p:cNvPr id="22" name="Graphic 21" descr="Harvey Balls 65% with solid fill">
            <a:extLst>
              <a:ext uri="{FF2B5EF4-FFF2-40B4-BE49-F238E27FC236}">
                <a16:creationId xmlns:a16="http://schemas.microsoft.com/office/drawing/2014/main" id="{FF746A38-DAAC-8A00-7792-972B8EEEEC6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252015" y="4197925"/>
            <a:ext cx="252000" cy="252000"/>
          </a:xfrm>
          <a:prstGeom prst="rect">
            <a:avLst/>
          </a:prstGeom>
        </p:spPr>
      </p:pic>
      <p:pic>
        <p:nvPicPr>
          <p:cNvPr id="23" name="Graphic 22" descr="Harvey Balls 75% with solid fill">
            <a:extLst>
              <a:ext uri="{FF2B5EF4-FFF2-40B4-BE49-F238E27FC236}">
                <a16:creationId xmlns:a16="http://schemas.microsoft.com/office/drawing/2014/main" id="{1E1EF358-49C7-0C9A-ABBD-8F052DCA259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252015" y="4537130"/>
            <a:ext cx="252000" cy="252000"/>
          </a:xfrm>
          <a:prstGeom prst="rect">
            <a:avLst/>
          </a:prstGeom>
        </p:spPr>
      </p:pic>
      <p:pic>
        <p:nvPicPr>
          <p:cNvPr id="24" name="Graphic 23" descr="Harvey Balls 85% with solid fill">
            <a:extLst>
              <a:ext uri="{FF2B5EF4-FFF2-40B4-BE49-F238E27FC236}">
                <a16:creationId xmlns:a16="http://schemas.microsoft.com/office/drawing/2014/main" id="{CBE9FFA9-4586-6EAD-0C25-1230BA14F2B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252015" y="4876335"/>
            <a:ext cx="252000" cy="252000"/>
          </a:xfrm>
          <a:prstGeom prst="rect">
            <a:avLst/>
          </a:prstGeom>
        </p:spPr>
      </p:pic>
      <p:pic>
        <p:nvPicPr>
          <p:cNvPr id="9" name="Graphic 8" descr="Harvey Balls 10% with solid fill">
            <a:extLst>
              <a:ext uri="{FF2B5EF4-FFF2-40B4-BE49-F238E27FC236}">
                <a16:creationId xmlns:a16="http://schemas.microsoft.com/office/drawing/2014/main" id="{0108265B-1E9D-B727-CB36-746792754A1A}"/>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250171" y="2861891"/>
            <a:ext cx="252000" cy="252000"/>
          </a:xfrm>
          <a:prstGeom prst="rect">
            <a:avLst/>
          </a:prstGeom>
        </p:spPr>
      </p:pic>
      <p:pic>
        <p:nvPicPr>
          <p:cNvPr id="16" name="Graphic 15" descr="Harvey Balls 45% with solid fill">
            <a:extLst>
              <a:ext uri="{FF2B5EF4-FFF2-40B4-BE49-F238E27FC236}">
                <a16:creationId xmlns:a16="http://schemas.microsoft.com/office/drawing/2014/main" id="{39D1782D-1875-2A32-1978-5924407B4961}"/>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252015" y="3527066"/>
            <a:ext cx="252000" cy="252000"/>
          </a:xfrm>
          <a:prstGeom prst="rect">
            <a:avLst/>
          </a:prstGeom>
        </p:spPr>
      </p:pic>
    </p:spTree>
    <p:extLst>
      <p:ext uri="{BB962C8B-B14F-4D97-AF65-F5344CB8AC3E}">
        <p14:creationId xmlns:p14="http://schemas.microsoft.com/office/powerpoint/2010/main" val="202260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L -0.11042 0.01389 " pathEditMode="relative" ptsTypes="AA">
                                      <p:cBhvr>
                                        <p:cTn id="6" dur="2000" fill="hold"/>
                                        <p:tgtEl>
                                          <p:spTgt spid="6"/>
                                        </p:tgtEl>
                                        <p:attrNameLst>
                                          <p:attrName>ppt_x</p:attrName>
                                          <p:attrName>ppt_y</p:attrName>
                                        </p:attrNameLst>
                                      </p:cBhvr>
                                    </p:animMotion>
                                  </p:childTnLst>
                                </p:cTn>
                              </p:par>
                              <p:par>
                                <p:cTn id="7" presetID="0" presetClass="path" presetSubtype="0" accel="50000" decel="50000" fill="hold" nodeType="withEffect">
                                  <p:stCondLst>
                                    <p:cond delay="0"/>
                                  </p:stCondLst>
                                  <p:childTnLst>
                                    <p:animMotion origin="layout" path="M 0 0 L -0.11042 0.01389 " pathEditMode="relative" ptsTypes="AA">
                                      <p:cBhvr>
                                        <p:cTn id="8" dur="2000" fill="hold"/>
                                        <p:tgtEl>
                                          <p:spTgt spid="12"/>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0 0 L -0.11042 0.01389 " pathEditMode="relative" ptsTypes="AA">
                                      <p:cBhvr>
                                        <p:cTn id="10" dur="2000" fill="hold"/>
                                        <p:tgtEl>
                                          <p:spTgt spid="14"/>
                                        </p:tgtEl>
                                        <p:attrNameLst>
                                          <p:attrName>ppt_x</p:attrName>
                                          <p:attrName>ppt_y</p:attrName>
                                        </p:attrNameLst>
                                      </p:cBhvr>
                                    </p:animMotion>
                                  </p:childTnLst>
                                </p:cTn>
                              </p:par>
                              <p:par>
                                <p:cTn id="11" presetID="0" presetClass="path" presetSubtype="0" accel="50000" decel="50000" fill="hold" nodeType="withEffect">
                                  <p:stCondLst>
                                    <p:cond delay="0"/>
                                  </p:stCondLst>
                                  <p:childTnLst>
                                    <p:animMotion origin="layout" path="M 0 0 L -0.11042 0.01389 " pathEditMode="relative" ptsTypes="AA">
                                      <p:cBhvr>
                                        <p:cTn id="12" dur="2000" fill="hold"/>
                                        <p:tgtEl>
                                          <p:spTgt spid="20"/>
                                        </p:tgtEl>
                                        <p:attrNameLst>
                                          <p:attrName>ppt_x</p:attrName>
                                          <p:attrName>ppt_y</p:attrName>
                                        </p:attrNameLst>
                                      </p:cBhvr>
                                    </p:animMotion>
                                  </p:childTnLst>
                                </p:cTn>
                              </p:par>
                              <p:par>
                                <p:cTn id="13" presetID="0" presetClass="path" presetSubtype="0" accel="50000" decel="50000" fill="hold" nodeType="withEffect">
                                  <p:stCondLst>
                                    <p:cond delay="0"/>
                                  </p:stCondLst>
                                  <p:childTnLst>
                                    <p:animMotion origin="layout" path="M 0 0 L -0.11042 0.01389 " pathEditMode="relative" ptsTypes="AA">
                                      <p:cBhvr>
                                        <p:cTn id="14" dur="2000" fill="hold"/>
                                        <p:tgtEl>
                                          <p:spTgt spid="22"/>
                                        </p:tgtEl>
                                        <p:attrNameLst>
                                          <p:attrName>ppt_x</p:attrName>
                                          <p:attrName>ppt_y</p:attrName>
                                        </p:attrNameLst>
                                      </p:cBhvr>
                                    </p:animMotion>
                                  </p:childTnLst>
                                </p:cTn>
                              </p:par>
                              <p:par>
                                <p:cTn id="15" presetID="0" presetClass="path" presetSubtype="0" accel="50000" decel="50000" fill="hold" nodeType="withEffect">
                                  <p:stCondLst>
                                    <p:cond delay="0"/>
                                  </p:stCondLst>
                                  <p:childTnLst>
                                    <p:animMotion origin="layout" path="M 0 0 L -0.11042 0.01389 " pathEditMode="relative" ptsTypes="AA">
                                      <p:cBhvr>
                                        <p:cTn id="16" dur="2000" fill="hold"/>
                                        <p:tgtEl>
                                          <p:spTgt spid="23"/>
                                        </p:tgtEl>
                                        <p:attrNameLst>
                                          <p:attrName>ppt_x</p:attrName>
                                          <p:attrName>ppt_y</p:attrName>
                                        </p:attrNameLst>
                                      </p:cBhvr>
                                    </p:animMotion>
                                  </p:childTnLst>
                                </p:cTn>
                              </p:par>
                              <p:par>
                                <p:cTn id="17" presetID="0" presetClass="path" presetSubtype="0" accel="50000" decel="50000" fill="hold" nodeType="withEffect">
                                  <p:stCondLst>
                                    <p:cond delay="0"/>
                                  </p:stCondLst>
                                  <p:childTnLst>
                                    <p:animMotion origin="layout" path="M 0 0 L -0.11042 0.01389 " pathEditMode="relative" ptsTypes="AA">
                                      <p:cBhvr>
                                        <p:cTn id="18" dur="2000" fill="hold"/>
                                        <p:tgtEl>
                                          <p:spTgt spid="24"/>
                                        </p:tgtEl>
                                        <p:attrNameLst>
                                          <p:attrName>ppt_x</p:attrName>
                                          <p:attrName>ppt_y</p:attrName>
                                        </p:attrNameLst>
                                      </p:cBhvr>
                                    </p:animMotion>
                                  </p:childTnLst>
                                </p:cTn>
                              </p:par>
                              <p:par>
                                <p:cTn id="19" presetID="0" presetClass="path" presetSubtype="0" accel="50000" decel="50000" fill="hold" nodeType="withEffect">
                                  <p:stCondLst>
                                    <p:cond delay="0"/>
                                  </p:stCondLst>
                                  <p:childTnLst>
                                    <p:animMotion origin="layout" path="M 0 0 L -0.11042 0.01389 " pathEditMode="relative" ptsTypes="AA">
                                      <p:cBhvr>
                                        <p:cTn id="20" dur="2000" fill="hold"/>
                                        <p:tgtEl>
                                          <p:spTgt spid="9"/>
                                        </p:tgtEl>
                                        <p:attrNameLst>
                                          <p:attrName>ppt_x</p:attrName>
                                          <p:attrName>ppt_y</p:attrName>
                                        </p:attrNameLst>
                                      </p:cBhvr>
                                    </p:animMotion>
                                  </p:childTnLst>
                                </p:cTn>
                              </p:par>
                              <p:par>
                                <p:cTn id="21" presetID="0" presetClass="path" presetSubtype="0" accel="50000" decel="50000" fill="hold" nodeType="withEffect">
                                  <p:stCondLst>
                                    <p:cond delay="0"/>
                                  </p:stCondLst>
                                  <p:childTnLst>
                                    <p:animMotion origin="layout" path="M 0 0 L -0.11042 0.01389 " pathEditMode="relative" ptsTypes="AA">
                                      <p:cBhvr>
                                        <p:cTn id="22" dur="2000" fill="hold"/>
                                        <p:tgtEl>
                                          <p:spTgt spid="1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5D04FE8-0B72-3572-69F1-8FC76433E824}"/>
              </a:ext>
            </a:extLst>
          </p:cNvPr>
          <p:cNvPicPr>
            <a:picLocks noChangeAspect="1"/>
          </p:cNvPicPr>
          <p:nvPr/>
        </p:nvPicPr>
        <p:blipFill>
          <a:blip r:embed="rId2"/>
          <a:stretch>
            <a:fillRect/>
          </a:stretch>
        </p:blipFill>
        <p:spPr>
          <a:xfrm>
            <a:off x="2222251" y="1994071"/>
            <a:ext cx="4699497" cy="4458498"/>
          </a:xfrm>
          <a:prstGeom prst="rect">
            <a:avLst/>
          </a:prstGeom>
        </p:spPr>
      </p:pic>
      <p:sp>
        <p:nvSpPr>
          <p:cNvPr id="8" name="Text Placeholder 1">
            <a:extLst>
              <a:ext uri="{FF2B5EF4-FFF2-40B4-BE49-F238E27FC236}">
                <a16:creationId xmlns:a16="http://schemas.microsoft.com/office/drawing/2014/main" id="{035A0A6C-F6BB-0C9F-C459-013594FD2595}"/>
              </a:ext>
            </a:extLst>
          </p:cNvPr>
          <p:cNvSpPr>
            <a:spLocks noGrp="1"/>
          </p:cNvSpPr>
          <p:nvPr>
            <p:ph type="body" sz="quarter" idx="13"/>
          </p:nvPr>
        </p:nvSpPr>
        <p:spPr>
          <a:xfrm>
            <a:off x="613775" y="413971"/>
            <a:ext cx="7985344" cy="1158745"/>
          </a:xfrm>
        </p:spPr>
        <p:txBody>
          <a:bodyPr/>
          <a:lstStyle/>
          <a:p>
            <a:r>
              <a:rPr lang="en-GB" sz="3000" b="1" dirty="0"/>
              <a:t>Value, Belief and Persistence</a:t>
            </a:r>
          </a:p>
          <a:p>
            <a:r>
              <a:rPr lang="1106" sz="3000" b="1" dirty="0"/>
              <a:t>Gwerth, Cred a Dyfalbarhad</a:t>
            </a:r>
          </a:p>
          <a:p>
            <a:endParaRPr lang="en-GB" sz="3000" b="1" dirty="0"/>
          </a:p>
        </p:txBody>
      </p:sp>
      <p:pic>
        <p:nvPicPr>
          <p:cNvPr id="2" name="Graphic 1" descr="Harvey Balls 0% with solid fill">
            <a:extLst>
              <a:ext uri="{FF2B5EF4-FFF2-40B4-BE49-F238E27FC236}">
                <a16:creationId xmlns:a16="http://schemas.microsoft.com/office/drawing/2014/main" id="{AD05D4D2-AB38-1178-F4A7-4DE1AC8B9B6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3" name="Graphic 2" descr="Tea with solid fill">
            <a:extLst>
              <a:ext uri="{FF2B5EF4-FFF2-40B4-BE49-F238E27FC236}">
                <a16:creationId xmlns:a16="http://schemas.microsoft.com/office/drawing/2014/main" id="{4D316DB1-E138-C35A-8527-C22B1027B1A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4" name="Graphic 3" descr="Harvey Balls 25% with solid fill">
            <a:extLst>
              <a:ext uri="{FF2B5EF4-FFF2-40B4-BE49-F238E27FC236}">
                <a16:creationId xmlns:a16="http://schemas.microsoft.com/office/drawing/2014/main" id="{CCBD0B9F-72D2-68D9-EF56-822686AA342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5" name="Graphic 4" descr="Harvey Balls 100% with solid fill">
            <a:extLst>
              <a:ext uri="{FF2B5EF4-FFF2-40B4-BE49-F238E27FC236}">
                <a16:creationId xmlns:a16="http://schemas.microsoft.com/office/drawing/2014/main" id="{2ACA4328-7894-37A5-72E3-1F2CF03753B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7" name="Graphic 6" descr="Harvey Balls 65% with solid fill">
            <a:extLst>
              <a:ext uri="{FF2B5EF4-FFF2-40B4-BE49-F238E27FC236}">
                <a16:creationId xmlns:a16="http://schemas.microsoft.com/office/drawing/2014/main" id="{F8F8C0F2-5A17-DE7F-DB00-A9F45A7A62A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9" name="Graphic 8" descr="Harvey Balls 75% with solid fill">
            <a:extLst>
              <a:ext uri="{FF2B5EF4-FFF2-40B4-BE49-F238E27FC236}">
                <a16:creationId xmlns:a16="http://schemas.microsoft.com/office/drawing/2014/main" id="{15B4B2BD-8604-CE4C-B84C-63DBBD2A6B5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10" name="Graphic 9" descr="Harvey Balls 85% with solid fill">
            <a:extLst>
              <a:ext uri="{FF2B5EF4-FFF2-40B4-BE49-F238E27FC236}">
                <a16:creationId xmlns:a16="http://schemas.microsoft.com/office/drawing/2014/main" id="{62E02CAD-F5C4-AB0F-5532-B1605761EFFD}"/>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11" name="Graphic 10" descr="Harvey Balls 10% with solid fill">
            <a:extLst>
              <a:ext uri="{FF2B5EF4-FFF2-40B4-BE49-F238E27FC236}">
                <a16:creationId xmlns:a16="http://schemas.microsoft.com/office/drawing/2014/main" id="{3B760DC6-6B57-0C52-867E-B46680B5EB7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12" name="Graphic 11" descr="Harvey Balls 45% with solid fill">
            <a:extLst>
              <a:ext uri="{FF2B5EF4-FFF2-40B4-BE49-F238E27FC236}">
                <a16:creationId xmlns:a16="http://schemas.microsoft.com/office/drawing/2014/main" id="{3C6BF8AB-50CF-BB91-DB76-809495572BAE}"/>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553201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2F53021-A980-37EE-34DA-922196EDA5AB}"/>
              </a:ext>
            </a:extLst>
          </p:cNvPr>
          <p:cNvSpPr>
            <a:spLocks noGrp="1"/>
          </p:cNvSpPr>
          <p:nvPr>
            <p:ph type="body" sz="quarter" idx="13"/>
          </p:nvPr>
        </p:nvSpPr>
        <p:spPr/>
        <p:txBody>
          <a:bodyPr/>
          <a:lstStyle/>
          <a:p>
            <a:r>
              <a:rPr lang="en-GB" sz="3000" b="1" dirty="0"/>
              <a:t>Value, Belief and Persistence</a:t>
            </a:r>
          </a:p>
          <a:p>
            <a:r>
              <a:rPr lang="1106" sz="3000" b="1" dirty="0"/>
              <a:t>Gwerth, Cred a Dyfalbarhad</a:t>
            </a:r>
          </a:p>
          <a:p>
            <a:endParaRPr lang="en-GB" sz="3000" b="1" dirty="0"/>
          </a:p>
        </p:txBody>
      </p:sp>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0"/>
          </p:nvPr>
        </p:nvSpPr>
        <p:spPr/>
        <p:txBody>
          <a:bodyPr/>
          <a:lstStyle/>
          <a:p>
            <a:r>
              <a:rPr lang="en-GB" sz="3600"/>
              <a:t>Value, Belief and Persistence</a:t>
            </a:r>
          </a:p>
        </p:txBody>
      </p:sp>
      <p:sp>
        <p:nvSpPr>
          <p:cNvPr id="5" name="Text Placeholder 4">
            <a:extLst>
              <a:ext uri="{FF2B5EF4-FFF2-40B4-BE49-F238E27FC236}">
                <a16:creationId xmlns:a16="http://schemas.microsoft.com/office/drawing/2014/main" id="{FAFB614A-2981-5B04-1D22-3C900FD2242C}"/>
              </a:ext>
            </a:extLst>
          </p:cNvPr>
          <p:cNvSpPr>
            <a:spLocks noGrp="1"/>
          </p:cNvSpPr>
          <p:nvPr>
            <p:ph type="body" sz="quarter" idx="14"/>
          </p:nvPr>
        </p:nvSpPr>
        <p:spPr/>
        <p:txBody>
          <a:bodyPr/>
          <a:lstStyle/>
          <a:p>
            <a:endParaRPr lang="en-GB"/>
          </a:p>
        </p:txBody>
      </p:sp>
      <p:pic>
        <p:nvPicPr>
          <p:cNvPr id="3" name="Online Media 4" title="Value, belief, persistence">
            <a:hlinkClick r:id="" action="ppaction://media"/>
            <a:extLst>
              <a:ext uri="{FF2B5EF4-FFF2-40B4-BE49-F238E27FC236}">
                <a16:creationId xmlns:a16="http://schemas.microsoft.com/office/drawing/2014/main" id="{9EEBEFD8-93CC-576C-A4C6-3C8608D5B2F8}"/>
              </a:ext>
            </a:extLst>
          </p:cNvPr>
          <p:cNvPicPr>
            <a:picLocks noRot="1" noChangeAspect="1"/>
          </p:cNvPicPr>
          <p:nvPr>
            <a:videoFile r:link="rId1"/>
          </p:nvPr>
        </p:nvPicPr>
        <p:blipFill>
          <a:blip r:embed="rId3"/>
          <a:stretch>
            <a:fillRect/>
          </a:stretch>
        </p:blipFill>
        <p:spPr>
          <a:xfrm>
            <a:off x="811850" y="2159725"/>
            <a:ext cx="7930195" cy="4480560"/>
          </a:xfrm>
          <a:prstGeom prst="rect">
            <a:avLst/>
          </a:prstGeom>
        </p:spPr>
      </p:pic>
      <p:pic>
        <p:nvPicPr>
          <p:cNvPr id="15" name="Graphic 14" descr="Harvey Balls 0% with solid fill">
            <a:extLst>
              <a:ext uri="{FF2B5EF4-FFF2-40B4-BE49-F238E27FC236}">
                <a16:creationId xmlns:a16="http://schemas.microsoft.com/office/drawing/2014/main" id="{B6956175-408F-8431-BF74-E7F5881E2AB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F1F81C9B-D52F-1BB7-B059-8D863457E25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6515382A-926D-1626-9E01-E54871D967F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4B4CBBF4-34FA-E29F-8239-785DF8B3E62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3463B720-9056-E1A2-CCFF-64112577547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586DC03E-9ACF-41C6-939D-E04A1B2F4DB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1AF9711B-7DC8-0EFF-B384-089340F4BF2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883662B0-E8F6-84C7-B419-406B4468F3D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925D4C0A-0ACD-BE2F-314C-89190AD129B6}"/>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781477991"/>
      </p:ext>
    </p:extLst>
  </p:cSld>
  <p:clrMapOvr>
    <a:masterClrMapping/>
  </p:clrMapOvr>
  <p:timing>
    <p:tnLst>
      <p:par>
        <p:cTn id="1" dur="indefinite" restart="never" nodeType="tmRoot">
          <p:childTnLst>
            <p:video>
              <p:cMediaNode vol="80000">
                <p:cTn id="2" fill="hold" display="0">
                  <p:stCondLst>
                    <p:cond delay="indefinite"/>
                  </p:stCondLst>
                </p:cTn>
                <p:tgtEl>
                  <p:spTgt spid="3"/>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69B64-5E40-2E49-B6CA-87C7DF492C7E}"/>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2037273D-2AF8-6DD1-3033-EFAE720C6DC8}"/>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01E5A936-A8F3-88CC-2143-8CFFBF7EC1D6}"/>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1FFE3308-74B1-DB36-23A7-D0E16713264A}"/>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9F67175C-97D4-9E3C-616C-96D662F4A3C3}"/>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4417816E-EBC2-8F48-E91E-795CFEED3D5E}"/>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F9C7A985-4DB6-7200-8B6A-5C98C13EE5A9}"/>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DDCD94AE-C33C-593B-0933-DF10A5722CF4}"/>
              </a:ext>
            </a:extLst>
          </p:cNvPr>
          <p:cNvSpPr/>
          <p:nvPr/>
        </p:nvSpPr>
        <p:spPr>
          <a:xfrm>
            <a:off x="1214438" y="2741662"/>
            <a:ext cx="6697196" cy="11713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6E3D482B-FE0A-FA9E-E319-E6CEBD242B56}"/>
              </a:ext>
            </a:extLst>
          </p:cNvPr>
          <p:cNvSpPr txBox="1"/>
          <p:nvPr/>
        </p:nvSpPr>
        <p:spPr>
          <a:xfrm>
            <a:off x="974145" y="2570218"/>
            <a:ext cx="7195709" cy="1846659"/>
          </a:xfrm>
          <a:prstGeom prst="rect">
            <a:avLst/>
          </a:prstGeom>
          <a:solidFill>
            <a:schemeClr val="bg1"/>
          </a:solidFill>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r>
              <a:rPr lang="en-GB" sz="2000" b="1" dirty="0">
                <a:solidFill>
                  <a:srgbClr val="0AB9EE"/>
                </a:solidFill>
                <a:latin typeface="Rubik SemiBold"/>
                <a:ea typeface="Lato"/>
                <a:cs typeface="Lato"/>
              </a:rPr>
              <a:t>Objective: </a:t>
            </a:r>
            <a:r>
              <a:rPr lang="en-GB" sz="2000" b="1" i="0" dirty="0">
                <a:solidFill>
                  <a:srgbClr val="0AB9EE"/>
                </a:solidFill>
                <a:effectLst/>
                <a:latin typeface="Rubik SemiBold"/>
              </a:rPr>
              <a:t>Understand the resources available to support adults &amp; children with their number confidence and skills</a:t>
            </a:r>
          </a:p>
          <a:p>
            <a:pPr algn="ctr"/>
            <a:endParaRPr lang="en-GB" sz="2000" b="1" dirty="0">
              <a:solidFill>
                <a:srgbClr val="0AB9EE"/>
              </a:solidFill>
              <a:latin typeface="Rubik SemiBold"/>
            </a:endParaRPr>
          </a:p>
          <a:p>
            <a:pPr algn="ctr"/>
            <a:r>
              <a:rPr lang="1106" sz="2000" b="1" dirty="0">
                <a:solidFill>
                  <a:srgbClr val="0AB9EE"/>
                </a:solidFill>
                <a:latin typeface="Rubik SemiBold"/>
                <a:ea typeface="Lato"/>
                <a:cs typeface="Lato"/>
              </a:rPr>
              <a:t>Amcan: </a:t>
            </a:r>
            <a:r>
              <a:rPr lang="1106" sz="2000" b="1" dirty="0">
                <a:solidFill>
                  <a:srgbClr val="0AB9EE"/>
                </a:solidFill>
                <a:latin typeface="Rubik SemiBold"/>
              </a:rPr>
              <a:t>Deall yr adnoddau sydd ar gael i gefnogi oedolion a phlant gyda'u hyder ym maes rhifedd a'u sgiliau rhifedd </a:t>
            </a:r>
          </a:p>
          <a:p>
            <a:pPr algn="ctr"/>
            <a:r>
              <a:rPr lang="en-GB" sz="2000" b="1" i="0" dirty="0">
                <a:solidFill>
                  <a:srgbClr val="0AB9EE"/>
                </a:solidFill>
                <a:effectLst/>
                <a:latin typeface="Rubik SemiBold"/>
              </a:rPr>
              <a:t> </a:t>
            </a:r>
          </a:p>
        </p:txBody>
      </p:sp>
    </p:spTree>
    <p:extLst>
      <p:ext uri="{BB962C8B-B14F-4D97-AF65-F5344CB8AC3E}">
        <p14:creationId xmlns:p14="http://schemas.microsoft.com/office/powerpoint/2010/main" val="519270025"/>
      </p:ext>
    </p:extLst>
  </p:cSld>
  <p:clrMapOvr>
    <a:masterClrMapping/>
  </p:clrMapOvr>
</p:sld>
</file>

<file path=ppt/theme/theme1.xml><?xml version="1.0" encoding="utf-8"?>
<a:theme xmlns:a="http://schemas.openxmlformats.org/drawingml/2006/main" name="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2.xml><?xml version="1.0" encoding="utf-8"?>
<a:theme xmlns:a="http://schemas.openxmlformats.org/drawingml/2006/main" name="Title p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C9A714F8-F978-4543-A9A3-1B58A6CD18BA}"/>
    </a:ext>
  </a:extLst>
</a:theme>
</file>

<file path=ppt/theme/theme3.xml><?xml version="1.0" encoding="utf-8"?>
<a:theme xmlns:a="http://schemas.openxmlformats.org/drawingml/2006/main" name="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4.xml><?xml version="1.0" encoding="utf-8"?>
<a:theme xmlns:a="http://schemas.openxmlformats.org/drawingml/2006/main" name="1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5.xml><?xml version="1.0" encoding="utf-8"?>
<a:theme xmlns:a="http://schemas.openxmlformats.org/drawingml/2006/main" name="1_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6.xml><?xml version="1.0" encoding="utf-8"?>
<a:theme xmlns:a="http://schemas.openxmlformats.org/drawingml/2006/main" name="2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dults_x0020_or_x0020_Schools_x003a_ xmlns="3d4fb1ce-7578-4a36-b24b-8490e06c8395" xsi:nil="true"/>
    <Product xmlns="3d4fb1ce-7578-4a36-b24b-8490e06c8395" xsi:nil="true"/>
    <Teamwork_x003f_ xmlns="3d4fb1ce-7578-4a36-b24b-8490e06c8395" xsi:nil="true"/>
    <External_x0020_use xmlns="3d4fb1ce-7578-4a36-b24b-8490e06c8395" xsi:nil="true"/>
    <Proposed_x0020_funding xmlns="3d4fb1ce-7578-4a36-b24b-8490e06c8395" xsi:nil="true"/>
    <Instigated_x0020_by_x003a_ xmlns="3d4fb1ce-7578-4a36-b24b-8490e06c8395" xsi:nil="true"/>
    <Internal_x0020_Use xmlns="3d4fb1ce-7578-4a36-b24b-8490e06c8395" xsi:nil="true"/>
    <Current_x0020_Status xmlns="3d4fb1ce-7578-4a36-b24b-8490e06c8395" xsi:nil="true"/>
    <Educational_x0020_Input xmlns="3d4fb1ce-7578-4a36-b24b-8490e06c8395" xsi:nil="true"/>
    <lcf76f155ced4ddcb4097134ff3c332f xmlns="3d4fb1ce-7578-4a36-b24b-8490e06c8395">
      <Terms xmlns="http://schemas.microsoft.com/office/infopath/2007/PartnerControls"/>
    </lcf76f155ced4ddcb4097134ff3c332f>
    <Next_x0020_Strategic_x0020_meeting xmlns="3d4fb1ce-7578-4a36-b24b-8490e06c8395" xsi:nil="true"/>
    <End_x0020_date xmlns="3d4fb1ce-7578-4a36-b24b-8490e06c8395" xsi:nil="true"/>
    <zygd xmlns="3d4fb1ce-7578-4a36-b24b-8490e06c8395" xsi:nil="true"/>
    <Project xmlns="3d4fb1ce-7578-4a36-b24b-8490e06c8395">BaNC</Project>
    <Start_x0020_date xmlns="3d4fb1ce-7578-4a36-b24b-8490e06c8395" xsi:nil="true"/>
    <sp5s xmlns="3d4fb1ce-7578-4a36-b24b-8490e06c8395" xsi:nil="true"/>
    <Components xmlns="3d4fb1ce-7578-4a36-b24b-8490e06c8395" xsi:nil="true"/>
    <Target_x0020_Group xmlns="3d4fb1ce-7578-4a36-b24b-8490e06c8395" xsi:nil="true"/>
    <Ed_x0020_other xmlns="3d4fb1ce-7578-4a36-b24b-8490e06c8395" xsi:nil="true"/>
    <Priority xmlns="3d4fb1ce-7578-4a36-b24b-8490e06c8395" xsi:nil="true"/>
    <TaxCatchAll xmlns="5c446c59-e2cf-4ab6-976a-d41307e20e11" xsi:nil="true"/>
    <Budget xmlns="3d4fb1ce-7578-4a36-b24b-8490e06c8395" xsi:nil="true"/>
    <_x0031__x002d_Liner xmlns="3d4fb1ce-7578-4a36-b24b-8490e06c8395" xsi:nil="true"/>
    <Phase xmlns="3d4fb1ce-7578-4a36-b24b-8490e06c8395" xsi:nil="true"/>
    <Support xmlns="3d4fb1ce-7578-4a36-b24b-8490e06c839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B21833FE06F8488E9DE48F3E8C88A1" ma:contentTypeVersion="46" ma:contentTypeDescription="Create a new document." ma:contentTypeScope="" ma:versionID="83cd5c14da3ad9767302beb53dbab8f2">
  <xsd:schema xmlns:xsd="http://www.w3.org/2001/XMLSchema" xmlns:xs="http://www.w3.org/2001/XMLSchema" xmlns:p="http://schemas.microsoft.com/office/2006/metadata/properties" xmlns:ns2="3d4fb1ce-7578-4a36-b24b-8490e06c8395" xmlns:ns3="5c446c59-e2cf-4ab6-976a-d41307e20e11" xmlns:ns4="b072cec8-3e9d-43cd-90c2-d7a855a423e0" targetNamespace="http://schemas.microsoft.com/office/2006/metadata/properties" ma:root="true" ma:fieldsID="4ead9883eced86c072ecdaac548be82f" ns2:_="" ns3:_="" ns4:_="">
    <xsd:import namespace="3d4fb1ce-7578-4a36-b24b-8490e06c8395"/>
    <xsd:import namespace="5c446c59-e2cf-4ab6-976a-d41307e20e11"/>
    <xsd:import namespace="b072cec8-3e9d-43cd-90c2-d7a855a423e0"/>
    <xsd:element name="properties">
      <xsd:complexType>
        <xsd:sequence>
          <xsd:element name="documentManagement">
            <xsd:complexType>
              <xsd:all>
                <xsd:element ref="ns2:Project" minOccurs="0"/>
                <xsd:element ref="ns2:Phase" minOccurs="0"/>
                <xsd:element ref="ns2:Internal_x0020_Use" minOccurs="0"/>
                <xsd:element ref="ns2:Target_x0020_Group" minOccurs="0"/>
                <xsd:element ref="ns2:Components" minOccurs="0"/>
                <xsd:element ref="ns2:Instigated_x0020_by_x003a_" minOccurs="0"/>
                <xsd:element ref="ns2:Adults_x0020_or_x0020_Schools_x003a_" minOccurs="0"/>
                <xsd:element ref="ns2:Current_x0020_Status" minOccurs="0"/>
                <xsd:element ref="ns2:Start_x0020_date" minOccurs="0"/>
                <xsd:element ref="ns2:End_x0020_date" minOccurs="0"/>
                <xsd:element ref="ns2:Educational_x0020_Input" minOccurs="0"/>
                <xsd:element ref="ns2:Budget" minOccurs="0"/>
                <xsd:element ref="ns2:Teamwork_x003f_" minOccurs="0"/>
                <xsd:element ref="ns2:Product" minOccurs="0"/>
                <xsd:element ref="ns2:External_x0020_use" minOccurs="0"/>
                <xsd:element ref="ns2:sp5s" minOccurs="0"/>
                <xsd:element ref="ns2:zygd" minOccurs="0"/>
                <xsd:element ref="ns2:_x0031__x002d_Liner" minOccurs="0"/>
                <xsd:element ref="ns2:Support" minOccurs="0"/>
                <xsd:element ref="ns2:Ed_x0020_other" minOccurs="0"/>
                <xsd:element ref="ns2:Next_x0020_Strategic_x0020_meeting" minOccurs="0"/>
                <xsd:element ref="ns3:SharedWithUsers" minOccurs="0"/>
                <xsd:element ref="ns2:Priority" minOccurs="0"/>
                <xsd:element ref="ns2:Proposed_x0020_funding" minOccurs="0"/>
                <xsd:element ref="ns4:SharingHintHash" minOccurs="0"/>
                <xsd:element ref="ns4:SharedWithDetails" minOccurs="0"/>
                <xsd:element ref="ns4:LastSharedByUser" minOccurs="0"/>
                <xsd:element ref="ns4:LastSharedByTime"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4fb1ce-7578-4a36-b24b-8490e06c8395" elementFormDefault="qualified">
    <xsd:import namespace="http://schemas.microsoft.com/office/2006/documentManagement/types"/>
    <xsd:import namespace="http://schemas.microsoft.com/office/infopath/2007/PartnerControls"/>
    <xsd:element name="Project" ma:index="1" nillable="true" ma:displayName="Project" ma:format="Dropdown" ma:indexed="true" ma:internalName="Project">
      <xsd:simpleType>
        <xsd:restriction base="dms:Choice">
          <xsd:enumeration value="BIT"/>
          <xsd:enumeration value="Challenge"/>
          <xsd:enumeration value="Mobile Maths"/>
          <xsd:enumeration value="Parental Engagement"/>
          <xsd:enumeration value="Family Maths Toolkit"/>
          <xsd:enumeration value="Firm Foundations for All"/>
          <xsd:enumeration value="PHF"/>
          <xsd:enumeration value="Passport Maths"/>
          <xsd:enumeration value="Portsmouth Counts"/>
          <xsd:enumeration value="Mayors Fund"/>
          <xsd:enumeration value="Overarching"/>
          <xsd:enumeration value="n/a"/>
          <xsd:enumeration value="Health"/>
          <xsd:enumeration value="BaNC"/>
          <xsd:enumeration value="Multiply"/>
        </xsd:restriction>
      </xsd:simpleType>
    </xsd:element>
    <xsd:element name="Phase" ma:index="2" nillable="true" ma:displayName="Phase" ma:format="Dropdown" ma:indexed="true" ma:internalName="Phase">
      <xsd:simpleType>
        <xsd:restriction base="dms:Choice">
          <xsd:enumeration value="Application"/>
          <xsd:enumeration value="Planning"/>
          <xsd:enumeration value="Research and Development"/>
          <xsd:enumeration value="Pilot"/>
          <xsd:enumeration value="Phase 2"/>
          <xsd:enumeration value="Phase 3"/>
          <xsd:enumeration value="Phase 4"/>
          <xsd:enumeration value="n/a"/>
        </xsd:restriction>
      </xsd:simpleType>
    </xsd:element>
    <xsd:element name="Internal_x0020_Use" ma:index="4" nillable="true" ma:displayName="Type of" ma:format="Dropdown" ma:internalName="Internal_x0020_Use">
      <xsd:simpleType>
        <xsd:restriction base="dms:Choice">
          <xsd:enumeration value="Activities_Tests"/>
          <xsd:enumeration value="Conference"/>
          <xsd:enumeration value="Consultation Response"/>
          <xsd:enumeration value="Contract"/>
          <xsd:enumeration value="Data"/>
          <xsd:enumeration value="Developed Parts"/>
          <xsd:enumeration value="Developing Material"/>
          <xsd:enumeration value="Evidence"/>
          <xsd:enumeration value="Expert Groups"/>
          <xsd:enumeration value="Finances"/>
          <xsd:enumeration value="Focus Groups"/>
          <xsd:enumeration value="Funding"/>
          <xsd:enumeration value="Meeting Minutes"/>
          <xsd:enumeration value="not internal"/>
          <xsd:enumeration value="Planning"/>
          <xsd:enumeration value="Financial_Quote"/>
          <xsd:enumeration value="Reference"/>
          <xsd:enumeration value="StockImages"/>
          <xsd:enumeration value="Support"/>
          <xsd:enumeration value="Survey_analysis"/>
          <xsd:enumeration value="Report/Write Up"/>
        </xsd:restriction>
      </xsd:simpleType>
    </xsd:element>
    <xsd:element name="Target_x0020_Group" ma:index="5" nillable="true" ma:displayName="Target Group" ma:format="Dropdown" ma:internalName="Target_x0020_Group">
      <xsd:simpleType>
        <xsd:restriction base="dms:Choice">
          <xsd:enumeration value="Champions"/>
          <xsd:enumeration value="Learners"/>
          <xsd:enumeration value="Partner"/>
          <xsd:enumeration value="Participant"/>
          <xsd:enumeration value="Partners and Participants"/>
          <xsd:enumeration value="Stakeholders"/>
          <xsd:enumeration value="Funders"/>
          <xsd:enumeration value="n/a"/>
        </xsd:restriction>
      </xsd:simpleType>
    </xsd:element>
    <xsd:element name="Components" ma:index="6" nillable="true" ma:displayName="Components" ma:format="Dropdown" ma:internalName="Components">
      <xsd:simpleType>
        <xsd:restriction base="dms:Choice">
          <xsd:enumeration value="Assessments"/>
          <xsd:enumeration value="Images"/>
          <xsd:enumeration value="Learn Elsewhere"/>
          <xsd:enumeration value="Legal"/>
          <xsd:enumeration value="Resources"/>
          <xsd:enumeration value="Wireframes"/>
        </xsd:restriction>
      </xsd:simpleType>
    </xsd:element>
    <xsd:element name="Instigated_x0020_by_x003a_" ma:index="7" nillable="true" ma:displayName="PM / Owner" ma:format="Dropdown" ma:indexed="true" ma:internalName="Instigated_x0020_by_x003a_">
      <xsd:simpleType>
        <xsd:restriction base="dms:Choice">
          <xsd:enumeration value="Siobhan"/>
          <xsd:enumeration value="Rachel"/>
          <xsd:enumeration value="Paul"/>
          <xsd:enumeration value="Lynn"/>
          <xsd:enumeration value="Sally"/>
          <xsd:enumeration value="Mike"/>
          <xsd:enumeration value="Vessi"/>
          <xsd:enumeration value="Serge"/>
          <xsd:enumeration value="Anna"/>
          <xsd:enumeration value="Margaret"/>
          <xsd:enumeration value="Rachael"/>
          <xsd:enumeration value="Hannah"/>
          <xsd:enumeration value="n/a"/>
        </xsd:restriction>
      </xsd:simpleType>
    </xsd:element>
    <xsd:element name="Adults_x0020_or_x0020_Schools_x003a_" ma:index="8" nillable="true" ma:displayName="Adults or Schools:" ma:format="Dropdown" ma:internalName="Adults_x0020_or_x0020_Schools_x003a_">
      <xsd:simpleType>
        <xsd:restriction base="dms:Choice">
          <xsd:enumeration value="Adults Challenge"/>
          <xsd:enumeration value="Adults other"/>
          <xsd:enumeration value="Strategic"/>
          <xsd:enumeration value="Schools"/>
          <xsd:enumeration value="Adults &amp; schools"/>
          <xsd:enumeration value="n/a"/>
        </xsd:restriction>
      </xsd:simpleType>
    </xsd:element>
    <xsd:element name="Current_x0020_Status" ma:index="9" nillable="true" ma:displayName="Dev Status" ma:format="Dropdown" ma:indexed="true" ma:internalName="Current_x0020_Status">
      <xsd:simpleType>
        <xsd:restriction base="dms:Choice">
          <xsd:enumeration value="Pipeline"/>
          <xsd:enumeration value="Active"/>
          <xsd:enumeration value="Complete"/>
          <xsd:enumeration value="n/a"/>
        </xsd:restriction>
      </xsd:simpleType>
    </xsd:element>
    <xsd:element name="Start_x0020_date" ma:index="10" nillable="true" ma:displayName="Start date" ma:format="DateOnly" ma:internalName="Start_x0020_date">
      <xsd:simpleType>
        <xsd:restriction base="dms:DateTime"/>
      </xsd:simpleType>
    </xsd:element>
    <xsd:element name="End_x0020_date" ma:index="11" nillable="true" ma:displayName="End date" ma:format="DateOnly" ma:internalName="End_x0020_date">
      <xsd:simpleType>
        <xsd:restriction base="dms:DateTime"/>
      </xsd:simpleType>
    </xsd:element>
    <xsd:element name="Educational_x0020_Input" ma:index="12" nillable="true" ma:displayName="Ed lead" ma:format="Dropdown" ma:internalName="Educational_x0020_Input">
      <xsd:simpleType>
        <xsd:restriction base="dms:Choice">
          <xsd:enumeration value="Els"/>
          <xsd:enumeration value="Derek"/>
          <xsd:enumeration value="Margaret"/>
          <xsd:enumeration value="Sue"/>
          <xsd:enumeration value="Lynn"/>
          <xsd:enumeration value="Serge"/>
          <xsd:enumeration value="tbc"/>
          <xsd:enumeration value="No"/>
        </xsd:restriction>
      </xsd:simpleType>
    </xsd:element>
    <xsd:element name="Budget" ma:index="13" nillable="true" ma:displayName="Est cost" ma:decimals="0" ma:LCID="2057" ma:internalName="Budget">
      <xsd:simpleType>
        <xsd:restriction base="dms:Currency"/>
      </xsd:simpleType>
    </xsd:element>
    <xsd:element name="Teamwork_x003f_" ma:index="14" nillable="true" ma:displayName="Teamwork" ma:format="Dropdown" ma:internalName="Teamwork_x003f_">
      <xsd:simpleType>
        <xsd:union memberTypes="dms:Text">
          <xsd:simpleType>
            <xsd:restriction base="dms:Choice">
              <xsd:enumeration value="Yes"/>
              <xsd:enumeration value="No"/>
            </xsd:restriction>
          </xsd:simpleType>
        </xsd:union>
      </xsd:simpleType>
    </xsd:element>
    <xsd:element name="Product" ma:index="15" nillable="true" ma:displayName="Product" ma:format="Dropdown" ma:indexed="true" ma:internalName="Product">
      <xsd:simpleType>
        <xsd:restriction base="dms:Choice">
          <xsd:enumeration value="BaNC"/>
          <xsd:enumeration value="Challenge Online"/>
          <xsd:enumeration value="Challenge Champions"/>
          <xsd:enumeration value="Champions Workbook"/>
          <xsd:enumeration value="Numeracy Review"/>
          <xsd:enumeration value="Family Maths Toolkit"/>
          <xsd:enumeration value="Parent Leaflets"/>
          <xsd:enumeration value="Parent Scrapbooks"/>
          <xsd:enumeration value="Firm Foundations Support Materials"/>
          <xsd:enumeration value="Overarching"/>
          <xsd:enumeration value="n/a"/>
          <xsd:enumeration value="Screener"/>
        </xsd:restriction>
      </xsd:simpleType>
    </xsd:element>
    <xsd:element name="External_x0020_use" ma:index="16" nillable="true" ma:displayName="Comms" ma:format="Dropdown" ma:internalName="External_x0020_use">
      <xsd:simpleType>
        <xsd:union memberTypes="dms:Text">
          <xsd:simpleType>
            <xsd:restriction base="dms:Choice">
              <xsd:enumeration value="Activities_Tests"/>
              <xsd:enumeration value="Ambassadors"/>
              <xsd:enumeration value="Blog_piece"/>
              <xsd:enumeration value="Brand"/>
              <xsd:enumeration value="Brief"/>
              <xsd:enumeration value="Case_study"/>
              <xsd:enumeration value="Comms_social_intern"/>
              <xsd:enumeration value="Design Features"/>
              <xsd:enumeration value="Emailing"/>
              <xsd:enumeration value="Instructions"/>
              <xsd:enumeration value="Leaflet_Handout_Overview"/>
              <xsd:enumeration value="Media"/>
              <xsd:enumeration value="Not External"/>
              <xsd:enumeration value="Posters_Banners"/>
              <xsd:enumeration value="Presentation"/>
              <xsd:enumeration value="Print Artwork"/>
              <xsd:enumeration value="Workshop"/>
            </xsd:restriction>
          </xsd:simpleType>
        </xsd:union>
      </xsd:simpleType>
    </xsd:element>
    <xsd:element name="sp5s" ma:index="17" nillable="true" ma:displayName="Text" ma:internalName="sp5s">
      <xsd:simpleType>
        <xsd:restriction base="dms:Text"/>
      </xsd:simpleType>
    </xsd:element>
    <xsd:element name="zygd" ma:index="18" nillable="true" ma:displayName="Contains data" ma:internalName="zygd">
      <xsd:simpleType>
        <xsd:restriction base="dms:Text"/>
      </xsd:simpleType>
    </xsd:element>
    <xsd:element name="_x0031__x002d_Liner" ma:index="19" nillable="true" ma:displayName="1-Liner" ma:description="A 1-line description" ma:internalName="_x0031__x002d_Liner">
      <xsd:simpleType>
        <xsd:restriction base="dms:Note">
          <xsd:maxLength value="255"/>
        </xsd:restriction>
      </xsd:simpleType>
    </xsd:element>
    <xsd:element name="Support" ma:index="20" nillable="true" ma:displayName="Support" ma:format="Dropdown" ma:internalName="Support">
      <xsd:simpleType>
        <xsd:union memberTypes="dms:Text">
          <xsd:simpleType>
            <xsd:restriction base="dms:Choice">
              <xsd:enumeration value="Jo"/>
              <xsd:enumeration value="Anna"/>
              <xsd:enumeration value="Helen"/>
              <xsd:enumeration value="n/a"/>
            </xsd:restriction>
          </xsd:simpleType>
        </xsd:union>
      </xsd:simpleType>
    </xsd:element>
    <xsd:element name="Ed_x0020_other" ma:index="21" nillable="true" ma:displayName="Ed other" ma:internalName="Ed_x0020_other">
      <xsd:complexType>
        <xsd:complexContent>
          <xsd:extension base="dms:MultiChoiceFillIn">
            <xsd:sequence>
              <xsd:element name="Value" maxOccurs="unbounded" minOccurs="0" nillable="true">
                <xsd:simpleType>
                  <xsd:union memberTypes="dms:Text">
                    <xsd:simpleType>
                      <xsd:restriction base="dms:Choice">
                        <xsd:enumeration value="Lynn"/>
                        <xsd:enumeration value="Serge"/>
                        <xsd:enumeration value="Derek"/>
                        <xsd:enumeration value="Mandy"/>
                        <xsd:enumeration value="Colin"/>
                        <xsd:enumeration value="Nina"/>
                        <xsd:enumeration value="Margaret"/>
                        <xsd:enumeration value="Pip"/>
                      </xsd:restriction>
                    </xsd:simpleType>
                  </xsd:union>
                </xsd:simpleType>
              </xsd:element>
            </xsd:sequence>
          </xsd:extension>
        </xsd:complexContent>
      </xsd:complexType>
    </xsd:element>
    <xsd:element name="Next_x0020_Strategic_x0020_meeting" ma:index="22" nillable="true" ma:displayName="Next Strategic meeting" ma:format="Dropdown" ma:internalName="Next_x0020_Strategic_x0020_meeting">
      <xsd:simpleType>
        <xsd:union memberTypes="dms:Text">
          <xsd:simpleType>
            <xsd:restriction base="dms:Choice">
              <xsd:enumeration value="Yes"/>
            </xsd:restriction>
          </xsd:simpleType>
        </xsd:union>
      </xsd:simpleType>
    </xsd:element>
    <xsd:element name="Priority" ma:index="30" nillable="true" ma:displayName="Priority" ma:decimals="0" ma:internalName="Priority">
      <xsd:simpleType>
        <xsd:restriction base="dms:Number"/>
      </xsd:simpleType>
    </xsd:element>
    <xsd:element name="Proposed_x0020_funding" ma:index="31" nillable="true" ma:displayName="Proposed funding" ma:internalName="Proposed_x0020_funding">
      <xsd:simpleType>
        <xsd:restriction base="dms:Text">
          <xsd:maxLength value="255"/>
        </xsd:restriction>
      </xsd:simpleType>
    </xsd:element>
    <xsd:element name="MediaServiceMetadata" ma:index="36" nillable="true" ma:displayName="MediaServiceMetadata" ma:description="" ma:hidden="true" ma:internalName="MediaServiceMetadata" ma:readOnly="true">
      <xsd:simpleType>
        <xsd:restriction base="dms:Note"/>
      </xsd:simpleType>
    </xsd:element>
    <xsd:element name="MediaServiceFastMetadata" ma:index="37" nillable="true" ma:displayName="MediaServiceFastMetadata" ma:description="" ma:hidden="true" ma:internalName="MediaServiceFastMetadata" ma:readOnly="true">
      <xsd:simpleType>
        <xsd:restriction base="dms:Note"/>
      </xsd:simpleType>
    </xsd:element>
    <xsd:element name="MediaServiceDateTaken" ma:index="38" nillable="true" ma:displayName="MediaServiceDateTaken" ma:hidden="true" ma:internalName="MediaServiceDateTaken" ma:readOnly="true">
      <xsd:simpleType>
        <xsd:restriction base="dms:Text"/>
      </xsd:simpleType>
    </xsd:element>
    <xsd:element name="MediaServiceAutoTags" ma:index="39" nillable="true" ma:displayName="Tags" ma:internalName="MediaServiceAutoTags"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MediaLengthInSeconds" ma:hidden="true"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ef2560c5-e438-498a-b155-42b5557b5a9f"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element name="MediaServiceObjectDetectorVersions" ma:index="50" nillable="true" ma:displayName="MediaServiceObjectDetectorVersions" ma:hidden="true" ma:indexed="true" ma:internalName="MediaServiceObjectDetectorVersions" ma:readOnly="true">
      <xsd:simpleType>
        <xsd:restriction base="dms:Text"/>
      </xsd:simpleType>
    </xsd:element>
    <xsd:element name="MediaServiceSearchProperties" ma:index="51" nillable="true" ma:displayName="MediaServiceSearchProperties" ma:hidden="true" ma:internalName="MediaServiceSearchProperties" ma:readOnly="true">
      <xsd:simpleType>
        <xsd:restriction base="dms:Note"/>
      </xsd:simpleType>
    </xsd:element>
    <xsd:element name="MediaServiceBillingMetadata" ma:index="5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446c59-e2cf-4ab6-976a-d41307e20e11"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48" nillable="true" ma:displayName="Taxonomy Catch All Column" ma:hidden="true" ma:list="{a7ee53dc-7a83-4204-bf94-a1a24809ac75}" ma:internalName="TaxCatchAll" ma:showField="CatchAllData" ma:web="5c446c59-e2cf-4ab6-976a-d41307e20e1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2cec8-3e9d-43cd-90c2-d7a855a423e0" elementFormDefault="qualified">
    <xsd:import namespace="http://schemas.microsoft.com/office/2006/documentManagement/types"/>
    <xsd:import namespace="http://schemas.microsoft.com/office/infopath/2007/PartnerControls"/>
    <xsd:element name="SharingHintHash" ma:index="32" nillable="true" ma:displayName="Sharing Hint Hash" ma:internalName="SharingHintHash" ma:readOnly="true">
      <xsd:simpleType>
        <xsd:restriction base="dms:Text"/>
      </xsd:simpleType>
    </xsd:element>
    <xsd:element name="SharedWithDetails" ma:index="33" nillable="true" ma:displayName="Shared With Details" ma:internalName="SharedWithDetails" ma:readOnly="true">
      <xsd:simpleType>
        <xsd:restriction base="dms:Note">
          <xsd:maxLength value="255"/>
        </xsd:restriction>
      </xsd:simpleType>
    </xsd:element>
    <xsd:element name="LastSharedByUser" ma:index="34" nillable="true" ma:displayName="Last Shared By User" ma:description="" ma:internalName="LastSharedByUser" ma:readOnly="true">
      <xsd:simpleType>
        <xsd:restriction base="dms:Note">
          <xsd:maxLength value="255"/>
        </xsd:restriction>
      </xsd:simpleType>
    </xsd:element>
    <xsd:element name="LastSharedByTime" ma:index="35"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4B312D9-3216-489F-8B79-236ACD26AC75}">
  <ds:schemaRefs>
    <ds:schemaRef ds:uri="http://schemas.microsoft.com/office/2006/metadata/properties"/>
    <ds:schemaRef ds:uri="b072cec8-3e9d-43cd-90c2-d7a855a423e0"/>
    <ds:schemaRef ds:uri="http://schemas.microsoft.com/office/2006/documentManagement/types"/>
    <ds:schemaRef ds:uri="http://www.w3.org/XML/1998/namespace"/>
    <ds:schemaRef ds:uri="http://schemas.microsoft.com/office/infopath/2007/PartnerControls"/>
    <ds:schemaRef ds:uri="http://purl.org/dc/dcmitype/"/>
    <ds:schemaRef ds:uri="http://purl.org/dc/terms/"/>
    <ds:schemaRef ds:uri="http://schemas.openxmlformats.org/package/2006/metadata/core-properties"/>
    <ds:schemaRef ds:uri="5c446c59-e2cf-4ab6-976a-d41307e20e11"/>
    <ds:schemaRef ds:uri="3d4fb1ce-7578-4a36-b24b-8490e06c8395"/>
    <ds:schemaRef ds:uri="http://purl.org/dc/elements/1.1/"/>
  </ds:schemaRefs>
</ds:datastoreItem>
</file>

<file path=customXml/itemProps2.xml><?xml version="1.0" encoding="utf-8"?>
<ds:datastoreItem xmlns:ds="http://schemas.openxmlformats.org/officeDocument/2006/customXml" ds:itemID="{5634D13C-AAD7-4E7F-95C2-4CF1D786F43E}">
  <ds:schemaRefs>
    <ds:schemaRef ds:uri="http://schemas.microsoft.com/sharepoint/v3/contenttype/forms"/>
  </ds:schemaRefs>
</ds:datastoreItem>
</file>

<file path=customXml/itemProps3.xml><?xml version="1.0" encoding="utf-8"?>
<ds:datastoreItem xmlns:ds="http://schemas.openxmlformats.org/officeDocument/2006/customXml" ds:itemID="{B3F947AF-A5B7-4ABF-9022-D11921F83EFB}">
  <ds:schemaRefs>
    <ds:schemaRef ds:uri="3d4fb1ce-7578-4a36-b24b-8490e06c8395"/>
    <ds:schemaRef ds:uri="5c446c59-e2cf-4ab6-976a-d41307e20e11"/>
    <ds:schemaRef ds:uri="b072cec8-3e9d-43cd-90c2-d7a855a423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NNChampions</Template>
  <TotalTime>514</TotalTime>
  <Words>4069</Words>
  <Application>Microsoft Office PowerPoint</Application>
  <PresentationFormat>On-screen Show (4:3)</PresentationFormat>
  <Paragraphs>552</Paragraphs>
  <Slides>46</Slides>
  <Notes>1</Notes>
  <HiddenSlides>0</HiddenSlides>
  <MMClips>2</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46</vt:i4>
      </vt:variant>
    </vt:vector>
  </HeadingPairs>
  <TitlesOfParts>
    <vt:vector size="57" baseType="lpstr">
      <vt:lpstr>Aptos</vt:lpstr>
      <vt:lpstr>Arial</vt:lpstr>
      <vt:lpstr>Lato</vt:lpstr>
      <vt:lpstr>Rubik Medium</vt:lpstr>
      <vt:lpstr>Rubik SemiBold</vt:lpstr>
      <vt:lpstr>NNChampions</vt:lpstr>
      <vt:lpstr>Title page</vt:lpstr>
      <vt:lpstr>Content page (no falling numbers)</vt:lpstr>
      <vt:lpstr>1_NNChampions</vt:lpstr>
      <vt:lpstr>1_Content page (no falling numbers)</vt:lpstr>
      <vt:lpstr>2_NNChampions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Barnes</dc:creator>
  <cp:lastModifiedBy>Lizzie Green</cp:lastModifiedBy>
  <cp:revision>3</cp:revision>
  <dcterms:created xsi:type="dcterms:W3CDTF">2022-11-09T11:42:23Z</dcterms:created>
  <dcterms:modified xsi:type="dcterms:W3CDTF">2025-10-24T14:11:46Z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0x010100B2B21833FE06F8488E9DE48F3E8C88A1</vt:lpwstr>
  </property>
  <property fmtid="{D5CDD505-2E9C-101B-9397-08002B2CF9AE}" pid="3" name="MediaServiceImageTags">
    <vt:lpwstr/>
  </property>
</Properties>
</file>